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70" r:id="rId9"/>
    <p:sldId id="263" r:id="rId10"/>
    <p:sldId id="265" r:id="rId11"/>
    <p:sldId id="266" r:id="rId12"/>
    <p:sldId id="267" r:id="rId13"/>
    <p:sldId id="268" r:id="rId14"/>
    <p:sldId id="269" r:id="rId15"/>
    <p:sldId id="264"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84B0E-5144-4EAF-A362-A83A9ED2857A}" type="doc">
      <dgm:prSet loTypeId="urn:microsoft.com/office/officeart/2016/7/layout/RepeatingBendingProcessNew" loCatId="process" qsTypeId="urn:microsoft.com/office/officeart/2005/8/quickstyle/simple1" qsCatId="simple" csTypeId="urn:microsoft.com/office/officeart/2005/8/colors/accent6_2" csCatId="accent6" phldr="1"/>
      <dgm:spPr/>
      <dgm:t>
        <a:bodyPr/>
        <a:lstStyle/>
        <a:p>
          <a:endParaRPr lang="en-US"/>
        </a:p>
      </dgm:t>
    </dgm:pt>
    <dgm:pt modelId="{552F25AD-CC73-484B-AFBB-B889BA23D9D3}">
      <dgm:prSet/>
      <dgm:spPr>
        <a:solidFill>
          <a:schemeClr val="accent1">
            <a:lumMod val="40000"/>
            <a:lumOff val="60000"/>
          </a:schemeClr>
        </a:solidFill>
      </dgm:spPr>
      <dgm:t>
        <a:bodyPr/>
        <a:lstStyle/>
        <a:p>
          <a:r>
            <a:rPr lang="en-IN" dirty="0"/>
            <a:t>1960’s</a:t>
          </a:r>
          <a:endParaRPr lang="en-US" dirty="0"/>
        </a:p>
      </dgm:t>
    </dgm:pt>
    <dgm:pt modelId="{411E163D-4B08-4F3E-AABD-9BB132172734}" type="parTrans" cxnId="{213BE58C-881E-4BA5-9AB5-4DF9642DFCF6}">
      <dgm:prSet/>
      <dgm:spPr/>
      <dgm:t>
        <a:bodyPr/>
        <a:lstStyle/>
        <a:p>
          <a:endParaRPr lang="en-US"/>
        </a:p>
      </dgm:t>
    </dgm:pt>
    <dgm:pt modelId="{49E451FA-D6EB-45E0-A815-3135DB31B5DA}" type="sibTrans" cxnId="{213BE58C-881E-4BA5-9AB5-4DF9642DFCF6}">
      <dgm:prSet/>
      <dgm:spPr/>
      <dgm:t>
        <a:bodyPr/>
        <a:lstStyle/>
        <a:p>
          <a:endParaRPr lang="en-US"/>
        </a:p>
      </dgm:t>
    </dgm:pt>
    <dgm:pt modelId="{FCD6CE9D-79DE-4290-B12D-7520155CF0B8}">
      <dgm:prSet/>
      <dgm:spPr/>
      <dgm:t>
        <a:bodyPr/>
        <a:lstStyle/>
        <a:p>
          <a:r>
            <a:rPr lang="en-US" dirty="0"/>
            <a:t>1962 - On July 2, 1962, Sam Walton opens the first Walmart store in Rogers, Arkansas.</a:t>
          </a:r>
        </a:p>
      </dgm:t>
    </dgm:pt>
    <dgm:pt modelId="{BDC51447-D8DE-4E65-A09A-6A701C409AB6}" type="parTrans" cxnId="{3A21EDD3-A383-485C-91AD-39AB76A0A9F7}">
      <dgm:prSet/>
      <dgm:spPr/>
      <dgm:t>
        <a:bodyPr/>
        <a:lstStyle/>
        <a:p>
          <a:endParaRPr lang="en-US"/>
        </a:p>
      </dgm:t>
    </dgm:pt>
    <dgm:pt modelId="{38475A02-DFF8-4B5A-A6D8-BE47D1620F41}" type="sibTrans" cxnId="{3A21EDD3-A383-485C-91AD-39AB76A0A9F7}">
      <dgm:prSet/>
      <dgm:spPr/>
      <dgm:t>
        <a:bodyPr/>
        <a:lstStyle/>
        <a:p>
          <a:endParaRPr lang="en-US"/>
        </a:p>
      </dgm:t>
    </dgm:pt>
    <dgm:pt modelId="{88B63687-1F01-4AC5-93C9-0C2C89985DAC}">
      <dgm:prSet/>
      <dgm:spPr/>
      <dgm:t>
        <a:bodyPr/>
        <a:lstStyle/>
        <a:p>
          <a:r>
            <a:rPr lang="en-US" dirty="0"/>
            <a:t>1969 - The company officially incorporates as Wal-Mart Stores, Inc.</a:t>
          </a:r>
        </a:p>
      </dgm:t>
    </dgm:pt>
    <dgm:pt modelId="{0ACBEF5E-DC7C-4CF1-BC5E-C993C83F5FF4}" type="parTrans" cxnId="{EABD49C5-9E1C-4CB3-8EF6-737B1EF3C48C}">
      <dgm:prSet/>
      <dgm:spPr/>
      <dgm:t>
        <a:bodyPr/>
        <a:lstStyle/>
        <a:p>
          <a:endParaRPr lang="en-US"/>
        </a:p>
      </dgm:t>
    </dgm:pt>
    <dgm:pt modelId="{008466E4-68F7-4ABB-846D-3BCEF5323EFE}" type="sibTrans" cxnId="{EABD49C5-9E1C-4CB3-8EF6-737B1EF3C48C}">
      <dgm:prSet/>
      <dgm:spPr/>
      <dgm:t>
        <a:bodyPr/>
        <a:lstStyle/>
        <a:p>
          <a:endParaRPr lang="en-US"/>
        </a:p>
      </dgm:t>
    </dgm:pt>
    <dgm:pt modelId="{C20C9015-5453-4F9C-BACF-E15064433477}">
      <dgm:prSet/>
      <dgm:spPr>
        <a:solidFill>
          <a:schemeClr val="accent1">
            <a:lumMod val="40000"/>
            <a:lumOff val="60000"/>
          </a:schemeClr>
        </a:solidFill>
      </dgm:spPr>
      <dgm:t>
        <a:bodyPr/>
        <a:lstStyle/>
        <a:p>
          <a:r>
            <a:rPr lang="en-US" dirty="0"/>
            <a:t>1970’s </a:t>
          </a:r>
        </a:p>
      </dgm:t>
    </dgm:pt>
    <dgm:pt modelId="{C86F4ED3-522A-4780-88C4-12F817D06180}" type="parTrans" cxnId="{395F53F6-A280-4538-AE73-6E2B0FB4C142}">
      <dgm:prSet/>
      <dgm:spPr/>
      <dgm:t>
        <a:bodyPr/>
        <a:lstStyle/>
        <a:p>
          <a:endParaRPr lang="en-US"/>
        </a:p>
      </dgm:t>
    </dgm:pt>
    <dgm:pt modelId="{A9128FD9-09B0-4034-808B-C0791F804FD2}" type="sibTrans" cxnId="{395F53F6-A280-4538-AE73-6E2B0FB4C142}">
      <dgm:prSet/>
      <dgm:spPr/>
      <dgm:t>
        <a:bodyPr/>
        <a:lstStyle/>
        <a:p>
          <a:endParaRPr lang="en-US"/>
        </a:p>
      </dgm:t>
    </dgm:pt>
    <dgm:pt modelId="{47D64C9D-25C4-40D3-AC56-2346D4BD971E}">
      <dgm:prSet/>
      <dgm:spPr/>
      <dgm:t>
        <a:bodyPr/>
        <a:lstStyle/>
        <a:p>
          <a:r>
            <a:rPr lang="en-US" dirty="0"/>
            <a:t>1970 - Walmart becomes a publicly traded company. The first stock is sold at $16.50 per share.</a:t>
          </a:r>
        </a:p>
      </dgm:t>
    </dgm:pt>
    <dgm:pt modelId="{FEB85F80-2F9B-4560-B0A4-7A579333735C}" type="parTrans" cxnId="{4D05C4A7-3088-481B-84E8-69469F9481A4}">
      <dgm:prSet/>
      <dgm:spPr/>
      <dgm:t>
        <a:bodyPr/>
        <a:lstStyle/>
        <a:p>
          <a:endParaRPr lang="en-US"/>
        </a:p>
      </dgm:t>
    </dgm:pt>
    <dgm:pt modelId="{455F8B14-05F2-40EB-8791-863004E9D1F5}" type="sibTrans" cxnId="{4D05C4A7-3088-481B-84E8-69469F9481A4}">
      <dgm:prSet/>
      <dgm:spPr/>
      <dgm:t>
        <a:bodyPr/>
        <a:lstStyle/>
        <a:p>
          <a:endParaRPr lang="en-US"/>
        </a:p>
      </dgm:t>
    </dgm:pt>
    <dgm:pt modelId="{F4D13332-0564-45FD-A608-A3EF34891826}">
      <dgm:prSet/>
      <dgm:spPr/>
      <dgm:t>
        <a:bodyPr/>
        <a:lstStyle/>
        <a:p>
          <a:r>
            <a:rPr lang="en-US"/>
            <a:t>1978 - First pharmacy opens</a:t>
          </a:r>
        </a:p>
      </dgm:t>
    </dgm:pt>
    <dgm:pt modelId="{E2C891B5-CB1B-4150-8818-291AF90268CF}" type="parTrans" cxnId="{24D5BD06-76FC-4561-B1BF-4A63DDCCD109}">
      <dgm:prSet/>
      <dgm:spPr/>
      <dgm:t>
        <a:bodyPr/>
        <a:lstStyle/>
        <a:p>
          <a:endParaRPr lang="en-US"/>
        </a:p>
      </dgm:t>
    </dgm:pt>
    <dgm:pt modelId="{4854A9FE-077B-402B-BCC9-2CA01019254D}" type="sibTrans" cxnId="{24D5BD06-76FC-4561-B1BF-4A63DDCCD109}">
      <dgm:prSet/>
      <dgm:spPr/>
      <dgm:t>
        <a:bodyPr/>
        <a:lstStyle/>
        <a:p>
          <a:endParaRPr lang="en-US"/>
        </a:p>
      </dgm:t>
    </dgm:pt>
    <dgm:pt modelId="{51E5BEC4-4835-4206-B233-1B0A5A4DC950}">
      <dgm:prSet/>
      <dgm:spPr>
        <a:solidFill>
          <a:schemeClr val="accent1">
            <a:lumMod val="40000"/>
            <a:lumOff val="60000"/>
          </a:schemeClr>
        </a:solidFill>
      </dgm:spPr>
      <dgm:t>
        <a:bodyPr/>
        <a:lstStyle/>
        <a:p>
          <a:r>
            <a:rPr lang="en-US" dirty="0"/>
            <a:t>1980’s </a:t>
          </a:r>
        </a:p>
      </dgm:t>
    </dgm:pt>
    <dgm:pt modelId="{FFE73A0D-A919-41D6-A7FB-42221364617E}" type="parTrans" cxnId="{2053A5A5-9AAC-40C1-A204-0FC2759CBD73}">
      <dgm:prSet/>
      <dgm:spPr/>
      <dgm:t>
        <a:bodyPr/>
        <a:lstStyle/>
        <a:p>
          <a:endParaRPr lang="en-US"/>
        </a:p>
      </dgm:t>
    </dgm:pt>
    <dgm:pt modelId="{F5A40359-3985-4E7C-8EBF-D6D5D5CF5B62}" type="sibTrans" cxnId="{2053A5A5-9AAC-40C1-A204-0FC2759CBD73}">
      <dgm:prSet/>
      <dgm:spPr/>
      <dgm:t>
        <a:bodyPr/>
        <a:lstStyle/>
        <a:p>
          <a:endParaRPr lang="en-US"/>
        </a:p>
      </dgm:t>
    </dgm:pt>
    <dgm:pt modelId="{7C9F0162-A903-480A-B445-B208C18F4528}">
      <dgm:prSet/>
      <dgm:spPr/>
      <dgm:t>
        <a:bodyPr/>
        <a:lstStyle/>
        <a:p>
          <a:r>
            <a:rPr lang="en-US" dirty="0"/>
            <a:t>1980 -  Walmart reaches $1 billion in annual sales, faster than any other company at that time. Walmart has 276 stores and employs 21,000 associates.</a:t>
          </a:r>
        </a:p>
      </dgm:t>
    </dgm:pt>
    <dgm:pt modelId="{01BD81C9-FBEF-4257-9D6F-00FE16B17728}" type="parTrans" cxnId="{7855CC26-CF52-47E5-A7D4-3EC00ED6B938}">
      <dgm:prSet/>
      <dgm:spPr/>
      <dgm:t>
        <a:bodyPr/>
        <a:lstStyle/>
        <a:p>
          <a:endParaRPr lang="en-US"/>
        </a:p>
      </dgm:t>
    </dgm:pt>
    <dgm:pt modelId="{3C00DDEA-9914-464B-9AF2-B29EAE4F737B}" type="sibTrans" cxnId="{7855CC26-CF52-47E5-A7D4-3EC00ED6B938}">
      <dgm:prSet/>
      <dgm:spPr/>
      <dgm:t>
        <a:bodyPr/>
        <a:lstStyle/>
        <a:p>
          <a:endParaRPr lang="en-US"/>
        </a:p>
      </dgm:t>
    </dgm:pt>
    <dgm:pt modelId="{F5468625-8638-43C5-B840-4FFFA51D6951}">
      <dgm:prSet/>
      <dgm:spPr/>
      <dgm:t>
        <a:bodyPr/>
        <a:lstStyle/>
        <a:p>
          <a:r>
            <a:rPr lang="en-US" dirty="0"/>
            <a:t>1987 - The company installs the largest private satellite communication system in the U.S.</a:t>
          </a:r>
        </a:p>
      </dgm:t>
    </dgm:pt>
    <dgm:pt modelId="{90A49FB0-3DF1-492F-BCF7-C2A1F53FE177}" type="parTrans" cxnId="{1727A073-5095-44C6-B923-4793D2742FED}">
      <dgm:prSet/>
      <dgm:spPr/>
      <dgm:t>
        <a:bodyPr/>
        <a:lstStyle/>
        <a:p>
          <a:endParaRPr lang="en-US"/>
        </a:p>
      </dgm:t>
    </dgm:pt>
    <dgm:pt modelId="{EE572272-B9D3-41A9-8572-50390BD5767E}" type="sibTrans" cxnId="{1727A073-5095-44C6-B923-4793D2742FED}">
      <dgm:prSet/>
      <dgm:spPr/>
      <dgm:t>
        <a:bodyPr/>
        <a:lstStyle/>
        <a:p>
          <a:endParaRPr lang="en-US"/>
        </a:p>
      </dgm:t>
    </dgm:pt>
    <dgm:pt modelId="{6EBF43B8-2746-4EEE-B807-77BA8804157B}">
      <dgm:prSet/>
      <dgm:spPr/>
      <dgm:t>
        <a:bodyPr/>
        <a:lstStyle/>
        <a:p>
          <a:r>
            <a:rPr lang="en-US" dirty="0"/>
            <a:t>1988 - The first Walmart Supercenter opens in Washington, Missour.</a:t>
          </a:r>
        </a:p>
      </dgm:t>
    </dgm:pt>
    <dgm:pt modelId="{75BE258E-0DB8-48F5-BF28-93C8865D930F}" type="parTrans" cxnId="{BF7BA22D-7122-4CA3-8B7F-EBCC12DCE173}">
      <dgm:prSet/>
      <dgm:spPr/>
      <dgm:t>
        <a:bodyPr/>
        <a:lstStyle/>
        <a:p>
          <a:endParaRPr lang="en-US"/>
        </a:p>
      </dgm:t>
    </dgm:pt>
    <dgm:pt modelId="{19ECD8D3-4FD4-4EAC-98DC-D9346CE0E24C}" type="sibTrans" cxnId="{BF7BA22D-7122-4CA3-8B7F-EBCC12DCE173}">
      <dgm:prSet/>
      <dgm:spPr/>
      <dgm:t>
        <a:bodyPr/>
        <a:lstStyle/>
        <a:p>
          <a:endParaRPr lang="en-US"/>
        </a:p>
      </dgm:t>
    </dgm:pt>
    <dgm:pt modelId="{B3CAA08D-514A-4F4E-9532-6041255C164F}">
      <dgm:prSet/>
      <dgm:spPr>
        <a:solidFill>
          <a:schemeClr val="accent1">
            <a:lumMod val="40000"/>
            <a:lumOff val="60000"/>
          </a:schemeClr>
        </a:solidFill>
      </dgm:spPr>
      <dgm:t>
        <a:bodyPr/>
        <a:lstStyle/>
        <a:p>
          <a:r>
            <a:rPr lang="en-US" dirty="0"/>
            <a:t>1990’s</a:t>
          </a:r>
        </a:p>
      </dgm:t>
    </dgm:pt>
    <dgm:pt modelId="{4D44371C-B95F-43B4-A7F4-A7866B021F99}" type="parTrans" cxnId="{35603E52-5998-46CE-9026-EB1E0D619D75}">
      <dgm:prSet/>
      <dgm:spPr/>
      <dgm:t>
        <a:bodyPr/>
        <a:lstStyle/>
        <a:p>
          <a:endParaRPr lang="en-US"/>
        </a:p>
      </dgm:t>
    </dgm:pt>
    <dgm:pt modelId="{71C77949-AEC1-4444-A7D1-8EB488636C0E}" type="sibTrans" cxnId="{35603E52-5998-46CE-9026-EB1E0D619D75}">
      <dgm:prSet/>
      <dgm:spPr/>
      <dgm:t>
        <a:bodyPr/>
        <a:lstStyle/>
        <a:p>
          <a:endParaRPr lang="en-US"/>
        </a:p>
      </dgm:t>
    </dgm:pt>
    <dgm:pt modelId="{4AFE3FE5-2B64-4916-8AF2-4E01DABAEBF6}">
      <dgm:prSet/>
      <dgm:spPr/>
      <dgm:t>
        <a:bodyPr/>
        <a:lstStyle/>
        <a:p>
          <a:r>
            <a:rPr lang="en-US" dirty="0"/>
            <a:t>1991 - Through a joint venture with Cifra, a Mexican retail company, Walmart goes global, opening a Sam's Club in Mexico City.</a:t>
          </a:r>
        </a:p>
      </dgm:t>
    </dgm:pt>
    <dgm:pt modelId="{3FD048BB-FD6E-49E3-9FB1-2128E1275175}" type="parTrans" cxnId="{F5DC33C0-EC19-4542-ADD3-EBBCA09EE74B}">
      <dgm:prSet/>
      <dgm:spPr/>
      <dgm:t>
        <a:bodyPr/>
        <a:lstStyle/>
        <a:p>
          <a:endParaRPr lang="en-US"/>
        </a:p>
      </dgm:t>
    </dgm:pt>
    <dgm:pt modelId="{4947D401-116B-45D0-8797-F46829378C24}" type="sibTrans" cxnId="{F5DC33C0-EC19-4542-ADD3-EBBCA09EE74B}">
      <dgm:prSet/>
      <dgm:spPr/>
      <dgm:t>
        <a:bodyPr/>
        <a:lstStyle/>
        <a:p>
          <a:endParaRPr lang="en-US"/>
        </a:p>
      </dgm:t>
    </dgm:pt>
    <dgm:pt modelId="{3F2A438E-6D92-4481-931F-F130B6DFC42C}">
      <dgm:prSet/>
      <dgm:spPr/>
      <dgm:t>
        <a:bodyPr/>
        <a:lstStyle/>
        <a:p>
          <a:r>
            <a:rPr lang="en-US" dirty="0"/>
            <a:t>1992 - Rob Walton becomes chairman of the board. </a:t>
          </a:r>
        </a:p>
      </dgm:t>
    </dgm:pt>
    <dgm:pt modelId="{E2DB5A22-7DD4-414B-ABF6-C000420F1E65}" type="parTrans" cxnId="{1DAE2269-E013-470E-9ECB-95BD56DEA5A4}">
      <dgm:prSet/>
      <dgm:spPr/>
      <dgm:t>
        <a:bodyPr/>
        <a:lstStyle/>
        <a:p>
          <a:endParaRPr lang="en-US"/>
        </a:p>
      </dgm:t>
    </dgm:pt>
    <dgm:pt modelId="{99D53F91-039C-411A-96E9-0E8768933CDC}" type="sibTrans" cxnId="{1DAE2269-E013-470E-9ECB-95BD56DEA5A4}">
      <dgm:prSet/>
      <dgm:spPr/>
      <dgm:t>
        <a:bodyPr/>
        <a:lstStyle/>
        <a:p>
          <a:endParaRPr lang="en-US"/>
        </a:p>
      </dgm:t>
    </dgm:pt>
    <dgm:pt modelId="{16F917BE-4F6A-4A2F-8D59-206D98CB852A}">
      <dgm:prSet/>
      <dgm:spPr>
        <a:solidFill>
          <a:schemeClr val="accent1">
            <a:lumMod val="40000"/>
            <a:lumOff val="60000"/>
          </a:schemeClr>
        </a:solidFill>
      </dgm:spPr>
      <dgm:t>
        <a:bodyPr/>
        <a:lstStyle/>
        <a:p>
          <a:r>
            <a:rPr lang="en-US"/>
            <a:t>2000’s </a:t>
          </a:r>
        </a:p>
      </dgm:t>
    </dgm:pt>
    <dgm:pt modelId="{7E25D328-D784-4C35-956A-28B8540F9DC3}" type="parTrans" cxnId="{7B3CE9D8-E6E9-4CB9-82FB-02783A75769B}">
      <dgm:prSet/>
      <dgm:spPr/>
      <dgm:t>
        <a:bodyPr/>
        <a:lstStyle/>
        <a:p>
          <a:endParaRPr lang="en-US"/>
        </a:p>
      </dgm:t>
    </dgm:pt>
    <dgm:pt modelId="{5DD1FEB3-AE36-4371-A3B2-0B1D0F289CF3}" type="sibTrans" cxnId="{7B3CE9D8-E6E9-4CB9-82FB-02783A75769B}">
      <dgm:prSet/>
      <dgm:spPr/>
      <dgm:t>
        <a:bodyPr/>
        <a:lstStyle/>
        <a:p>
          <a:endParaRPr lang="en-US"/>
        </a:p>
      </dgm:t>
    </dgm:pt>
    <dgm:pt modelId="{6A764D48-B2CF-49CF-AE60-C952E825C634}">
      <dgm:prSet/>
      <dgm:spPr/>
      <dgm:t>
        <a:bodyPr/>
        <a:lstStyle/>
        <a:p>
          <a:r>
            <a:rPr lang="en-US" dirty="0"/>
            <a:t>2000 - H. Lee Scott, Jr. succeeds David Glass as CEO. Walmart.com is founded</a:t>
          </a:r>
        </a:p>
      </dgm:t>
    </dgm:pt>
    <dgm:pt modelId="{D660681E-0EE3-4859-B60A-9677723B3E2B}" type="parTrans" cxnId="{C61255E2-34AA-4C17-837D-27F98856BDAA}">
      <dgm:prSet/>
      <dgm:spPr/>
      <dgm:t>
        <a:bodyPr/>
        <a:lstStyle/>
        <a:p>
          <a:endParaRPr lang="en-US"/>
        </a:p>
      </dgm:t>
    </dgm:pt>
    <dgm:pt modelId="{36136F07-F389-4382-8AAB-BAE636F37C15}" type="sibTrans" cxnId="{C61255E2-34AA-4C17-837D-27F98856BDAA}">
      <dgm:prSet/>
      <dgm:spPr/>
      <dgm:t>
        <a:bodyPr/>
        <a:lstStyle/>
        <a:p>
          <a:endParaRPr lang="en-US"/>
        </a:p>
      </dgm:t>
    </dgm:pt>
    <dgm:pt modelId="{B889E854-6183-407A-BF87-DFFFA6835B5B}">
      <dgm:prSet/>
      <dgm:spPr/>
      <dgm:t>
        <a:bodyPr/>
        <a:lstStyle/>
        <a:p>
          <a:r>
            <a:rPr lang="en-US" dirty="0"/>
            <a:t>2006  - Walmart introduces its $4 generic-drug prescription program.</a:t>
          </a:r>
        </a:p>
      </dgm:t>
    </dgm:pt>
    <dgm:pt modelId="{71EAE990-349D-4269-BE1B-0A1A69BE947F}" type="parTrans" cxnId="{D7248379-961D-4702-926C-85187A1BAADF}">
      <dgm:prSet/>
      <dgm:spPr/>
      <dgm:t>
        <a:bodyPr/>
        <a:lstStyle/>
        <a:p>
          <a:endParaRPr lang="en-US"/>
        </a:p>
      </dgm:t>
    </dgm:pt>
    <dgm:pt modelId="{3525EC4F-BD33-411C-9435-01F003239B37}" type="sibTrans" cxnId="{D7248379-961D-4702-926C-85187A1BAADF}">
      <dgm:prSet/>
      <dgm:spPr/>
      <dgm:t>
        <a:bodyPr/>
        <a:lstStyle/>
        <a:p>
          <a:endParaRPr lang="en-US"/>
        </a:p>
      </dgm:t>
    </dgm:pt>
    <dgm:pt modelId="{3BED6FD5-1EEA-4ECB-BF17-6D7C89FCD8FD}">
      <dgm:prSet/>
      <dgm:spPr>
        <a:solidFill>
          <a:schemeClr val="accent1">
            <a:lumMod val="40000"/>
            <a:lumOff val="60000"/>
          </a:schemeClr>
        </a:solidFill>
      </dgm:spPr>
      <dgm:t>
        <a:bodyPr/>
        <a:lstStyle/>
        <a:p>
          <a:r>
            <a:rPr lang="en-US"/>
            <a:t>2010’s</a:t>
          </a:r>
        </a:p>
      </dgm:t>
    </dgm:pt>
    <dgm:pt modelId="{905F26BC-D1A1-476B-8204-24907B0DEC47}" type="parTrans" cxnId="{2919DCAB-8FBB-4060-9FEE-38A99FBA279A}">
      <dgm:prSet/>
      <dgm:spPr/>
      <dgm:t>
        <a:bodyPr/>
        <a:lstStyle/>
        <a:p>
          <a:endParaRPr lang="en-US"/>
        </a:p>
      </dgm:t>
    </dgm:pt>
    <dgm:pt modelId="{D20F1CB3-0B66-42F0-9CA5-465A72C45AA7}" type="sibTrans" cxnId="{2919DCAB-8FBB-4060-9FEE-38A99FBA279A}">
      <dgm:prSet/>
      <dgm:spPr/>
      <dgm:t>
        <a:bodyPr/>
        <a:lstStyle/>
        <a:p>
          <a:endParaRPr lang="en-US"/>
        </a:p>
      </dgm:t>
    </dgm:pt>
    <dgm:pt modelId="{EB9D3E11-2148-4DFF-AE85-332372453314}">
      <dgm:prSet/>
      <dgm:spPr/>
      <dgm:t>
        <a:bodyPr/>
        <a:lstStyle/>
        <a:p>
          <a:r>
            <a:rPr lang="en-US" dirty="0"/>
            <a:t>2010 - Bharti Walmart, a joint venture, opens its first store in India</a:t>
          </a:r>
        </a:p>
      </dgm:t>
    </dgm:pt>
    <dgm:pt modelId="{877633F0-9689-4AB0-BE63-966174223DC4}" type="parTrans" cxnId="{305F296C-46B6-4530-B78E-5117ADD4CC5E}">
      <dgm:prSet/>
      <dgm:spPr/>
      <dgm:t>
        <a:bodyPr/>
        <a:lstStyle/>
        <a:p>
          <a:endParaRPr lang="en-US"/>
        </a:p>
      </dgm:t>
    </dgm:pt>
    <dgm:pt modelId="{3DDADE3E-66B1-4A9C-8BD6-D7C8BA575C63}" type="sibTrans" cxnId="{305F296C-46B6-4530-B78E-5117ADD4CC5E}">
      <dgm:prSet/>
      <dgm:spPr/>
      <dgm:t>
        <a:bodyPr/>
        <a:lstStyle/>
        <a:p>
          <a:endParaRPr lang="en-US"/>
        </a:p>
      </dgm:t>
    </dgm:pt>
    <dgm:pt modelId="{2B2741DB-D288-45D1-97D3-CB41B479AD0C}">
      <dgm:prSet/>
      <dgm:spPr/>
      <dgm:t>
        <a:bodyPr/>
        <a:lstStyle/>
        <a:p>
          <a:r>
            <a:rPr lang="en-US" dirty="0"/>
            <a:t>2019 - John Furner named President and CEO of Walmart U.S. First Walmart Health Center opens</a:t>
          </a:r>
        </a:p>
      </dgm:t>
    </dgm:pt>
    <dgm:pt modelId="{9D65F9B1-A674-462C-A19B-27C533B5CEE5}" type="parTrans" cxnId="{31FB1DD1-2A6D-4BDC-A76E-D579AB2BBE03}">
      <dgm:prSet/>
      <dgm:spPr/>
      <dgm:t>
        <a:bodyPr/>
        <a:lstStyle/>
        <a:p>
          <a:endParaRPr lang="en-US"/>
        </a:p>
      </dgm:t>
    </dgm:pt>
    <dgm:pt modelId="{B6B2C697-D9EC-4739-BAE2-A840225F6F5E}" type="sibTrans" cxnId="{31FB1DD1-2A6D-4BDC-A76E-D579AB2BBE03}">
      <dgm:prSet/>
      <dgm:spPr/>
      <dgm:t>
        <a:bodyPr/>
        <a:lstStyle/>
        <a:p>
          <a:endParaRPr lang="en-US"/>
        </a:p>
      </dgm:t>
    </dgm:pt>
    <dgm:pt modelId="{350D741A-DD75-4CC0-9838-F7658263741F}">
      <dgm:prSet/>
      <dgm:spPr/>
      <dgm:t>
        <a:bodyPr/>
        <a:lstStyle/>
        <a:p>
          <a:r>
            <a:rPr lang="en-US" dirty="0"/>
            <a:t>1998 - The Neighborhood Market format is Introduced</a:t>
          </a:r>
          <a:endParaRPr lang="en-IN" dirty="0"/>
        </a:p>
      </dgm:t>
    </dgm:pt>
    <dgm:pt modelId="{1E5C9270-8EB1-4206-B727-6D29128975ED}" type="parTrans" cxnId="{EB855E9A-25E8-46C5-B4AC-8ED48EF0D5AD}">
      <dgm:prSet/>
      <dgm:spPr/>
      <dgm:t>
        <a:bodyPr/>
        <a:lstStyle/>
        <a:p>
          <a:endParaRPr lang="en-IN"/>
        </a:p>
      </dgm:t>
    </dgm:pt>
    <dgm:pt modelId="{5C7A9425-6D2B-4376-94AD-5F71A674048B}" type="sibTrans" cxnId="{EB855E9A-25E8-46C5-B4AC-8ED48EF0D5AD}">
      <dgm:prSet/>
      <dgm:spPr/>
      <dgm:t>
        <a:bodyPr/>
        <a:lstStyle/>
        <a:p>
          <a:endParaRPr lang="en-IN"/>
        </a:p>
      </dgm:t>
    </dgm:pt>
    <dgm:pt modelId="{5AC34FAD-BAA1-4115-8CDF-22F0C4D9AAE0}">
      <dgm:prSet/>
      <dgm:spPr/>
      <dgm:t>
        <a:bodyPr/>
        <a:lstStyle/>
        <a:p>
          <a:r>
            <a:rPr lang="en-US" dirty="0"/>
            <a:t>1983 The first Sam's Club opens</a:t>
          </a:r>
          <a:endParaRPr lang="en-IN" dirty="0"/>
        </a:p>
      </dgm:t>
    </dgm:pt>
    <dgm:pt modelId="{0DB8126B-7CAE-4B93-8D32-AD9E26196C2A}" type="parTrans" cxnId="{0C85D30B-A713-4CE3-840F-C9B12A3B735A}">
      <dgm:prSet/>
      <dgm:spPr/>
      <dgm:t>
        <a:bodyPr/>
        <a:lstStyle/>
        <a:p>
          <a:endParaRPr lang="en-IN"/>
        </a:p>
      </dgm:t>
    </dgm:pt>
    <dgm:pt modelId="{CAE353EF-C1A7-4D23-91C9-5925BAB8409D}" type="sibTrans" cxnId="{0C85D30B-A713-4CE3-840F-C9B12A3B735A}">
      <dgm:prSet/>
      <dgm:spPr/>
      <dgm:t>
        <a:bodyPr/>
        <a:lstStyle/>
        <a:p>
          <a:endParaRPr lang="en-IN"/>
        </a:p>
      </dgm:t>
    </dgm:pt>
    <dgm:pt modelId="{27B754C9-0E19-44AA-AFE9-9457B2D302A5}">
      <dgm:prSet/>
      <dgm:spPr>
        <a:solidFill>
          <a:srgbClr val="FF0000"/>
        </a:solidFill>
      </dgm:spPr>
      <dgm:t>
        <a:bodyPr/>
        <a:lstStyle/>
        <a:p>
          <a:r>
            <a:rPr lang="en-IN" dirty="0"/>
            <a:t>Sam Walton passed away in 1992</a:t>
          </a:r>
        </a:p>
      </dgm:t>
    </dgm:pt>
    <dgm:pt modelId="{251ECD89-98A8-41E2-9B20-9189CACDA332}" type="parTrans" cxnId="{8295437E-D7A6-411D-A4C0-DF29E89530E7}">
      <dgm:prSet/>
      <dgm:spPr/>
      <dgm:t>
        <a:bodyPr/>
        <a:lstStyle/>
        <a:p>
          <a:endParaRPr lang="en-IN"/>
        </a:p>
      </dgm:t>
    </dgm:pt>
    <dgm:pt modelId="{BF2309A8-A90B-4F7C-AFC3-D56C6E562073}" type="sibTrans" cxnId="{8295437E-D7A6-411D-A4C0-DF29E89530E7}">
      <dgm:prSet/>
      <dgm:spPr/>
      <dgm:t>
        <a:bodyPr/>
        <a:lstStyle/>
        <a:p>
          <a:endParaRPr lang="en-IN"/>
        </a:p>
      </dgm:t>
    </dgm:pt>
    <dgm:pt modelId="{651A7A19-D079-4CAC-88B8-3466FC5EB6B0}" type="pres">
      <dgm:prSet presAssocID="{0E984B0E-5144-4EAF-A362-A83A9ED2857A}" presName="Name0" presStyleCnt="0">
        <dgm:presLayoutVars>
          <dgm:dir/>
          <dgm:resizeHandles val="exact"/>
        </dgm:presLayoutVars>
      </dgm:prSet>
      <dgm:spPr/>
    </dgm:pt>
    <dgm:pt modelId="{F22DA6ED-B4CA-4927-ABA9-6A5FF187277F}" type="pres">
      <dgm:prSet presAssocID="{552F25AD-CC73-484B-AFBB-B889BA23D9D3}" presName="node" presStyleLbl="node1" presStyleIdx="0" presStyleCnt="22">
        <dgm:presLayoutVars>
          <dgm:bulletEnabled val="1"/>
        </dgm:presLayoutVars>
      </dgm:prSet>
      <dgm:spPr/>
    </dgm:pt>
    <dgm:pt modelId="{33542DF5-A83C-4D2D-A841-3F92BF6FD646}" type="pres">
      <dgm:prSet presAssocID="{49E451FA-D6EB-45E0-A815-3135DB31B5DA}" presName="sibTrans" presStyleLbl="sibTrans1D1" presStyleIdx="0" presStyleCnt="21"/>
      <dgm:spPr/>
    </dgm:pt>
    <dgm:pt modelId="{6F803F4B-724C-4ACE-A073-88977A3379DC}" type="pres">
      <dgm:prSet presAssocID="{49E451FA-D6EB-45E0-A815-3135DB31B5DA}" presName="connectorText" presStyleLbl="sibTrans1D1" presStyleIdx="0" presStyleCnt="21"/>
      <dgm:spPr/>
    </dgm:pt>
    <dgm:pt modelId="{A583A8E4-3263-4284-8B16-0FFE076EAC53}" type="pres">
      <dgm:prSet presAssocID="{FCD6CE9D-79DE-4290-B12D-7520155CF0B8}" presName="node" presStyleLbl="node1" presStyleIdx="1" presStyleCnt="22" custScaleX="141125" custScaleY="151827">
        <dgm:presLayoutVars>
          <dgm:bulletEnabled val="1"/>
        </dgm:presLayoutVars>
      </dgm:prSet>
      <dgm:spPr/>
    </dgm:pt>
    <dgm:pt modelId="{2AED4BFA-A474-4EB6-AF17-CC458E063934}" type="pres">
      <dgm:prSet presAssocID="{38475A02-DFF8-4B5A-A6D8-BE47D1620F41}" presName="sibTrans" presStyleLbl="sibTrans1D1" presStyleIdx="1" presStyleCnt="21"/>
      <dgm:spPr/>
    </dgm:pt>
    <dgm:pt modelId="{96B2EABB-8BA5-4E30-A91C-5C1F54919E8F}" type="pres">
      <dgm:prSet presAssocID="{38475A02-DFF8-4B5A-A6D8-BE47D1620F41}" presName="connectorText" presStyleLbl="sibTrans1D1" presStyleIdx="1" presStyleCnt="21"/>
      <dgm:spPr/>
    </dgm:pt>
    <dgm:pt modelId="{A17A84E3-FD0B-47BF-8FD5-47E2F32D554F}" type="pres">
      <dgm:prSet presAssocID="{88B63687-1F01-4AC5-93C9-0C2C89985DAC}" presName="node" presStyleLbl="node1" presStyleIdx="2" presStyleCnt="22" custScaleX="132427" custScaleY="147536">
        <dgm:presLayoutVars>
          <dgm:bulletEnabled val="1"/>
        </dgm:presLayoutVars>
      </dgm:prSet>
      <dgm:spPr/>
    </dgm:pt>
    <dgm:pt modelId="{CD7720D0-ADCD-4520-89B5-BBAC364BC362}" type="pres">
      <dgm:prSet presAssocID="{008466E4-68F7-4ABB-846D-3BCEF5323EFE}" presName="sibTrans" presStyleLbl="sibTrans1D1" presStyleIdx="2" presStyleCnt="21"/>
      <dgm:spPr/>
    </dgm:pt>
    <dgm:pt modelId="{9C3EC4F4-DDC9-4864-8CC2-81975D85369C}" type="pres">
      <dgm:prSet presAssocID="{008466E4-68F7-4ABB-846D-3BCEF5323EFE}" presName="connectorText" presStyleLbl="sibTrans1D1" presStyleIdx="2" presStyleCnt="21"/>
      <dgm:spPr/>
    </dgm:pt>
    <dgm:pt modelId="{CB3D002D-3048-4DC7-96AC-911F04C307CE}" type="pres">
      <dgm:prSet presAssocID="{C20C9015-5453-4F9C-BACF-E15064433477}" presName="node" presStyleLbl="node1" presStyleIdx="3" presStyleCnt="22">
        <dgm:presLayoutVars>
          <dgm:bulletEnabled val="1"/>
        </dgm:presLayoutVars>
      </dgm:prSet>
      <dgm:spPr/>
    </dgm:pt>
    <dgm:pt modelId="{EEF5BF4E-4224-40B6-B385-80436069B716}" type="pres">
      <dgm:prSet presAssocID="{A9128FD9-09B0-4034-808B-C0791F804FD2}" presName="sibTrans" presStyleLbl="sibTrans1D1" presStyleIdx="3" presStyleCnt="21"/>
      <dgm:spPr/>
    </dgm:pt>
    <dgm:pt modelId="{B6A7DECD-ED41-4896-90DD-40962A85553D}" type="pres">
      <dgm:prSet presAssocID="{A9128FD9-09B0-4034-808B-C0791F804FD2}" presName="connectorText" presStyleLbl="sibTrans1D1" presStyleIdx="3" presStyleCnt="21"/>
      <dgm:spPr/>
    </dgm:pt>
    <dgm:pt modelId="{8C15B758-0E29-4EEC-B433-F885DDC6B303}" type="pres">
      <dgm:prSet presAssocID="{47D64C9D-25C4-40D3-AC56-2346D4BD971E}" presName="node" presStyleLbl="node1" presStyleIdx="4" presStyleCnt="22" custScaleX="157237" custScaleY="159586">
        <dgm:presLayoutVars>
          <dgm:bulletEnabled val="1"/>
        </dgm:presLayoutVars>
      </dgm:prSet>
      <dgm:spPr/>
    </dgm:pt>
    <dgm:pt modelId="{D4509426-A44F-4289-8A31-DBEA1140BCC9}" type="pres">
      <dgm:prSet presAssocID="{455F8B14-05F2-40EB-8791-863004E9D1F5}" presName="sibTrans" presStyleLbl="sibTrans1D1" presStyleIdx="4" presStyleCnt="21"/>
      <dgm:spPr/>
    </dgm:pt>
    <dgm:pt modelId="{A7EAF55F-5009-4045-86A7-DA16FE5DE70F}" type="pres">
      <dgm:prSet presAssocID="{455F8B14-05F2-40EB-8791-863004E9D1F5}" presName="connectorText" presStyleLbl="sibTrans1D1" presStyleIdx="4" presStyleCnt="21"/>
      <dgm:spPr/>
    </dgm:pt>
    <dgm:pt modelId="{CD2B8629-8441-4011-918A-A6149EF50217}" type="pres">
      <dgm:prSet presAssocID="{F4D13332-0564-45FD-A608-A3EF34891826}" presName="node" presStyleLbl="node1" presStyleIdx="5" presStyleCnt="22">
        <dgm:presLayoutVars>
          <dgm:bulletEnabled val="1"/>
        </dgm:presLayoutVars>
      </dgm:prSet>
      <dgm:spPr/>
    </dgm:pt>
    <dgm:pt modelId="{A6D850F8-E8E2-4483-BCC8-BF6D1BC967AE}" type="pres">
      <dgm:prSet presAssocID="{4854A9FE-077B-402B-BCC9-2CA01019254D}" presName="sibTrans" presStyleLbl="sibTrans1D1" presStyleIdx="5" presStyleCnt="21"/>
      <dgm:spPr/>
    </dgm:pt>
    <dgm:pt modelId="{A546DCC5-27FA-4889-9824-AA50FCDDCC8F}" type="pres">
      <dgm:prSet presAssocID="{4854A9FE-077B-402B-BCC9-2CA01019254D}" presName="connectorText" presStyleLbl="sibTrans1D1" presStyleIdx="5" presStyleCnt="21"/>
      <dgm:spPr/>
    </dgm:pt>
    <dgm:pt modelId="{45B5A353-E77F-4B1E-8F23-30C78D5E4D98}" type="pres">
      <dgm:prSet presAssocID="{51E5BEC4-4835-4206-B233-1B0A5A4DC950}" presName="node" presStyleLbl="node1" presStyleIdx="6" presStyleCnt="22">
        <dgm:presLayoutVars>
          <dgm:bulletEnabled val="1"/>
        </dgm:presLayoutVars>
      </dgm:prSet>
      <dgm:spPr/>
    </dgm:pt>
    <dgm:pt modelId="{C87F58CA-B75C-408D-B80A-C598FE7BEA50}" type="pres">
      <dgm:prSet presAssocID="{F5A40359-3985-4E7C-8EBF-D6D5D5CF5B62}" presName="sibTrans" presStyleLbl="sibTrans1D1" presStyleIdx="6" presStyleCnt="21"/>
      <dgm:spPr/>
    </dgm:pt>
    <dgm:pt modelId="{DA73E3C3-56BD-4B1B-9AEF-88C0F130F9E4}" type="pres">
      <dgm:prSet presAssocID="{F5A40359-3985-4E7C-8EBF-D6D5D5CF5B62}" presName="connectorText" presStyleLbl="sibTrans1D1" presStyleIdx="6" presStyleCnt="21"/>
      <dgm:spPr/>
    </dgm:pt>
    <dgm:pt modelId="{C4495C37-28D1-4009-91C4-F41E92074478}" type="pres">
      <dgm:prSet presAssocID="{7C9F0162-A903-480A-B445-B208C18F4528}" presName="node" presStyleLbl="node1" presStyleIdx="7" presStyleCnt="22" custScaleX="191228" custScaleY="176365">
        <dgm:presLayoutVars>
          <dgm:bulletEnabled val="1"/>
        </dgm:presLayoutVars>
      </dgm:prSet>
      <dgm:spPr/>
    </dgm:pt>
    <dgm:pt modelId="{5DCC0C6D-E6A9-4D3E-91B7-081ED5314548}" type="pres">
      <dgm:prSet presAssocID="{3C00DDEA-9914-464B-9AF2-B29EAE4F737B}" presName="sibTrans" presStyleLbl="sibTrans1D1" presStyleIdx="7" presStyleCnt="21"/>
      <dgm:spPr/>
    </dgm:pt>
    <dgm:pt modelId="{AFB5D93C-BB9A-438A-8819-2967B6974618}" type="pres">
      <dgm:prSet presAssocID="{3C00DDEA-9914-464B-9AF2-B29EAE4F737B}" presName="connectorText" presStyleLbl="sibTrans1D1" presStyleIdx="7" presStyleCnt="21"/>
      <dgm:spPr/>
    </dgm:pt>
    <dgm:pt modelId="{2D7C18DF-845D-418F-ABCE-DA84FFA156F4}" type="pres">
      <dgm:prSet presAssocID="{5AC34FAD-BAA1-4115-8CDF-22F0C4D9AAE0}" presName="node" presStyleLbl="node1" presStyleIdx="8" presStyleCnt="22">
        <dgm:presLayoutVars>
          <dgm:bulletEnabled val="1"/>
        </dgm:presLayoutVars>
      </dgm:prSet>
      <dgm:spPr/>
    </dgm:pt>
    <dgm:pt modelId="{0EBCA2F4-8A5F-4F51-A5E8-144B78743C1B}" type="pres">
      <dgm:prSet presAssocID="{CAE353EF-C1A7-4D23-91C9-5925BAB8409D}" presName="sibTrans" presStyleLbl="sibTrans1D1" presStyleIdx="8" presStyleCnt="21"/>
      <dgm:spPr/>
    </dgm:pt>
    <dgm:pt modelId="{E571D034-5649-49AF-8622-598FB94C7374}" type="pres">
      <dgm:prSet presAssocID="{CAE353EF-C1A7-4D23-91C9-5925BAB8409D}" presName="connectorText" presStyleLbl="sibTrans1D1" presStyleIdx="8" presStyleCnt="21"/>
      <dgm:spPr/>
    </dgm:pt>
    <dgm:pt modelId="{0638ABF3-0A70-440F-A7A5-6B913D1062E9}" type="pres">
      <dgm:prSet presAssocID="{F5468625-8638-43C5-B840-4FFFA51D6951}" presName="node" presStyleLbl="node1" presStyleIdx="9" presStyleCnt="22" custScaleX="131527" custScaleY="150857">
        <dgm:presLayoutVars>
          <dgm:bulletEnabled val="1"/>
        </dgm:presLayoutVars>
      </dgm:prSet>
      <dgm:spPr/>
    </dgm:pt>
    <dgm:pt modelId="{4528392A-DF59-4E17-9971-0FBBC2E5EF52}" type="pres">
      <dgm:prSet presAssocID="{EE572272-B9D3-41A9-8572-50390BD5767E}" presName="sibTrans" presStyleLbl="sibTrans1D1" presStyleIdx="9" presStyleCnt="21"/>
      <dgm:spPr/>
    </dgm:pt>
    <dgm:pt modelId="{8DE51B30-73DC-4E85-BD61-C78AC6D1D1CD}" type="pres">
      <dgm:prSet presAssocID="{EE572272-B9D3-41A9-8572-50390BD5767E}" presName="connectorText" presStyleLbl="sibTrans1D1" presStyleIdx="9" presStyleCnt="21"/>
      <dgm:spPr/>
    </dgm:pt>
    <dgm:pt modelId="{73A0C366-9A81-4912-BAA4-54279E00E3CA}" type="pres">
      <dgm:prSet presAssocID="{6EBF43B8-2746-4EEE-B807-77BA8804157B}" presName="node" presStyleLbl="node1" presStyleIdx="10" presStyleCnt="22" custScaleX="149597" custScaleY="137813" custLinFactNeighborX="82097">
        <dgm:presLayoutVars>
          <dgm:bulletEnabled val="1"/>
        </dgm:presLayoutVars>
      </dgm:prSet>
      <dgm:spPr/>
    </dgm:pt>
    <dgm:pt modelId="{874EDAA6-D222-4335-8900-C1D003D58570}" type="pres">
      <dgm:prSet presAssocID="{19ECD8D3-4FD4-4EAC-98DC-D9346CE0E24C}" presName="sibTrans" presStyleLbl="sibTrans1D1" presStyleIdx="10" presStyleCnt="21"/>
      <dgm:spPr/>
    </dgm:pt>
    <dgm:pt modelId="{CFA63CF1-0545-435F-828C-07D065DA2D68}" type="pres">
      <dgm:prSet presAssocID="{19ECD8D3-4FD4-4EAC-98DC-D9346CE0E24C}" presName="connectorText" presStyleLbl="sibTrans1D1" presStyleIdx="10" presStyleCnt="21"/>
      <dgm:spPr/>
    </dgm:pt>
    <dgm:pt modelId="{AB636F2F-0E74-4652-8ACB-4260D987A144}" type="pres">
      <dgm:prSet presAssocID="{B3CAA08D-514A-4F4E-9532-6041255C164F}" presName="node" presStyleLbl="node1" presStyleIdx="11" presStyleCnt="22">
        <dgm:presLayoutVars>
          <dgm:bulletEnabled val="1"/>
        </dgm:presLayoutVars>
      </dgm:prSet>
      <dgm:spPr/>
    </dgm:pt>
    <dgm:pt modelId="{31983B89-61E0-4496-8CA7-221EF13980BE}" type="pres">
      <dgm:prSet presAssocID="{71C77949-AEC1-4444-A7D1-8EB488636C0E}" presName="sibTrans" presStyleLbl="sibTrans1D1" presStyleIdx="11" presStyleCnt="21"/>
      <dgm:spPr/>
    </dgm:pt>
    <dgm:pt modelId="{7FB371BD-D7F9-4314-A12F-DFA87333BF29}" type="pres">
      <dgm:prSet presAssocID="{71C77949-AEC1-4444-A7D1-8EB488636C0E}" presName="connectorText" presStyleLbl="sibTrans1D1" presStyleIdx="11" presStyleCnt="21"/>
      <dgm:spPr/>
    </dgm:pt>
    <dgm:pt modelId="{BB7C9883-D78A-440A-9D49-F4EF6E4A1800}" type="pres">
      <dgm:prSet presAssocID="{4AFE3FE5-2B64-4916-8AF2-4E01DABAEBF6}" presName="node" presStyleLbl="node1" presStyleIdx="12" presStyleCnt="22" custScaleX="155655" custScaleY="165401">
        <dgm:presLayoutVars>
          <dgm:bulletEnabled val="1"/>
        </dgm:presLayoutVars>
      </dgm:prSet>
      <dgm:spPr/>
    </dgm:pt>
    <dgm:pt modelId="{AF06EAD0-326E-41FE-9CA9-ED14B7454E86}" type="pres">
      <dgm:prSet presAssocID="{4947D401-116B-45D0-8797-F46829378C24}" presName="sibTrans" presStyleLbl="sibTrans1D1" presStyleIdx="12" presStyleCnt="21"/>
      <dgm:spPr/>
    </dgm:pt>
    <dgm:pt modelId="{D6849FD5-D1D0-4155-88C0-03A084F11FC8}" type="pres">
      <dgm:prSet presAssocID="{4947D401-116B-45D0-8797-F46829378C24}" presName="connectorText" presStyleLbl="sibTrans1D1" presStyleIdx="12" presStyleCnt="21"/>
      <dgm:spPr/>
    </dgm:pt>
    <dgm:pt modelId="{55491848-E6E2-4025-8198-BDB8CF1AB167}" type="pres">
      <dgm:prSet presAssocID="{3F2A438E-6D92-4481-931F-F130B6DFC42C}" presName="node" presStyleLbl="node1" presStyleIdx="13" presStyleCnt="22" custScaleX="109517" custScaleY="140160">
        <dgm:presLayoutVars>
          <dgm:bulletEnabled val="1"/>
        </dgm:presLayoutVars>
      </dgm:prSet>
      <dgm:spPr/>
    </dgm:pt>
    <dgm:pt modelId="{A7EFDBF2-3D0A-435B-BE1E-CC079149BC60}" type="pres">
      <dgm:prSet presAssocID="{99D53F91-039C-411A-96E9-0E8768933CDC}" presName="sibTrans" presStyleLbl="sibTrans1D1" presStyleIdx="13" presStyleCnt="21"/>
      <dgm:spPr/>
    </dgm:pt>
    <dgm:pt modelId="{FEB6C7B7-159B-4AC1-A7B1-AC2E0887DB39}" type="pres">
      <dgm:prSet presAssocID="{99D53F91-039C-411A-96E9-0E8768933CDC}" presName="connectorText" presStyleLbl="sibTrans1D1" presStyleIdx="13" presStyleCnt="21"/>
      <dgm:spPr/>
    </dgm:pt>
    <dgm:pt modelId="{71AD4E05-B322-4F50-BE19-9E0BE8DA148D}" type="pres">
      <dgm:prSet presAssocID="{27B754C9-0E19-44AA-AFE9-9457B2D302A5}" presName="node" presStyleLbl="node1" presStyleIdx="14" presStyleCnt="22">
        <dgm:presLayoutVars>
          <dgm:bulletEnabled val="1"/>
        </dgm:presLayoutVars>
      </dgm:prSet>
      <dgm:spPr/>
    </dgm:pt>
    <dgm:pt modelId="{E757CE56-34B9-49FA-BCD6-4036B7D5CEB8}" type="pres">
      <dgm:prSet presAssocID="{BF2309A8-A90B-4F7C-AFC3-D56C6E562073}" presName="sibTrans" presStyleLbl="sibTrans1D1" presStyleIdx="14" presStyleCnt="21"/>
      <dgm:spPr/>
    </dgm:pt>
    <dgm:pt modelId="{CE599147-62D0-4B1E-8250-6CDCA95013AE}" type="pres">
      <dgm:prSet presAssocID="{BF2309A8-A90B-4F7C-AFC3-D56C6E562073}" presName="connectorText" presStyleLbl="sibTrans1D1" presStyleIdx="14" presStyleCnt="21"/>
      <dgm:spPr/>
    </dgm:pt>
    <dgm:pt modelId="{70F4EA2D-9593-4777-85B6-9FE4823731EE}" type="pres">
      <dgm:prSet presAssocID="{350D741A-DD75-4CC0-9838-F7658263741F}" presName="node" presStyleLbl="node1" presStyleIdx="15" presStyleCnt="22" custScaleX="123591" custScaleY="131291">
        <dgm:presLayoutVars>
          <dgm:bulletEnabled val="1"/>
        </dgm:presLayoutVars>
      </dgm:prSet>
      <dgm:spPr/>
    </dgm:pt>
    <dgm:pt modelId="{603B7031-E893-4FA5-9D95-6C310D5F585E}" type="pres">
      <dgm:prSet presAssocID="{5C7A9425-6D2B-4376-94AD-5F71A674048B}" presName="sibTrans" presStyleLbl="sibTrans1D1" presStyleIdx="15" presStyleCnt="21"/>
      <dgm:spPr/>
    </dgm:pt>
    <dgm:pt modelId="{EFB8ED8B-0E76-4CC4-86C8-02CC9964DB74}" type="pres">
      <dgm:prSet presAssocID="{5C7A9425-6D2B-4376-94AD-5F71A674048B}" presName="connectorText" presStyleLbl="sibTrans1D1" presStyleIdx="15" presStyleCnt="21"/>
      <dgm:spPr/>
    </dgm:pt>
    <dgm:pt modelId="{C8C65EA5-857E-4819-8781-F44F48F6E632}" type="pres">
      <dgm:prSet presAssocID="{16F917BE-4F6A-4A2F-8D59-206D98CB852A}" presName="node" presStyleLbl="node1" presStyleIdx="16" presStyleCnt="22">
        <dgm:presLayoutVars>
          <dgm:bulletEnabled val="1"/>
        </dgm:presLayoutVars>
      </dgm:prSet>
      <dgm:spPr/>
    </dgm:pt>
    <dgm:pt modelId="{AEB0D086-A69A-4033-BD70-EB126E35A93A}" type="pres">
      <dgm:prSet presAssocID="{5DD1FEB3-AE36-4371-A3B2-0B1D0F289CF3}" presName="sibTrans" presStyleLbl="sibTrans1D1" presStyleIdx="16" presStyleCnt="21"/>
      <dgm:spPr/>
    </dgm:pt>
    <dgm:pt modelId="{839B3EAB-E994-4CDC-ADFA-1690B322FA97}" type="pres">
      <dgm:prSet presAssocID="{5DD1FEB3-AE36-4371-A3B2-0B1D0F289CF3}" presName="connectorText" presStyleLbl="sibTrans1D1" presStyleIdx="16" presStyleCnt="21"/>
      <dgm:spPr/>
    </dgm:pt>
    <dgm:pt modelId="{4A200E75-0029-4928-AC1D-CAB3816C9450}" type="pres">
      <dgm:prSet presAssocID="{6A764D48-B2CF-49CF-AE60-C952E825C634}" presName="node" presStyleLbl="node1" presStyleIdx="17" presStyleCnt="22" custScaleX="127533" custScaleY="148433">
        <dgm:presLayoutVars>
          <dgm:bulletEnabled val="1"/>
        </dgm:presLayoutVars>
      </dgm:prSet>
      <dgm:spPr/>
    </dgm:pt>
    <dgm:pt modelId="{A3550CA3-F554-4775-97B2-7CB65F8EF416}" type="pres">
      <dgm:prSet presAssocID="{36136F07-F389-4382-8AAB-BAE636F37C15}" presName="sibTrans" presStyleLbl="sibTrans1D1" presStyleIdx="17" presStyleCnt="21"/>
      <dgm:spPr/>
    </dgm:pt>
    <dgm:pt modelId="{42A0472F-B2BF-4A82-AEF3-43827564E51C}" type="pres">
      <dgm:prSet presAssocID="{36136F07-F389-4382-8AAB-BAE636F37C15}" presName="connectorText" presStyleLbl="sibTrans1D1" presStyleIdx="17" presStyleCnt="21"/>
      <dgm:spPr/>
    </dgm:pt>
    <dgm:pt modelId="{CE96CDE6-FF50-4861-A243-405742F9C384}" type="pres">
      <dgm:prSet presAssocID="{B889E854-6183-407A-BF87-DFFFA6835B5B}" presName="node" presStyleLbl="node1" presStyleIdx="18" presStyleCnt="22" custScaleX="161390" custScaleY="147922">
        <dgm:presLayoutVars>
          <dgm:bulletEnabled val="1"/>
        </dgm:presLayoutVars>
      </dgm:prSet>
      <dgm:spPr/>
    </dgm:pt>
    <dgm:pt modelId="{C4812332-0778-4253-BF3C-298CC3E43E7D}" type="pres">
      <dgm:prSet presAssocID="{3525EC4F-BD33-411C-9435-01F003239B37}" presName="sibTrans" presStyleLbl="sibTrans1D1" presStyleIdx="18" presStyleCnt="21"/>
      <dgm:spPr/>
    </dgm:pt>
    <dgm:pt modelId="{F22ED9E4-F3A8-463D-82E5-57FAA4828B25}" type="pres">
      <dgm:prSet presAssocID="{3525EC4F-BD33-411C-9435-01F003239B37}" presName="connectorText" presStyleLbl="sibTrans1D1" presStyleIdx="18" presStyleCnt="21"/>
      <dgm:spPr/>
    </dgm:pt>
    <dgm:pt modelId="{86E6758E-FAE8-4CE2-A26E-1EE905ADDEA2}" type="pres">
      <dgm:prSet presAssocID="{3BED6FD5-1EEA-4ECB-BF17-6D7C89FCD8FD}" presName="node" presStyleLbl="node1" presStyleIdx="19" presStyleCnt="22">
        <dgm:presLayoutVars>
          <dgm:bulletEnabled val="1"/>
        </dgm:presLayoutVars>
      </dgm:prSet>
      <dgm:spPr/>
    </dgm:pt>
    <dgm:pt modelId="{2CF3610F-948A-43C8-98AA-9BB59E493307}" type="pres">
      <dgm:prSet presAssocID="{D20F1CB3-0B66-42F0-9CA5-465A72C45AA7}" presName="sibTrans" presStyleLbl="sibTrans1D1" presStyleIdx="19" presStyleCnt="21"/>
      <dgm:spPr/>
    </dgm:pt>
    <dgm:pt modelId="{6BCF4879-4A5B-4674-87D1-21426E7AE9B7}" type="pres">
      <dgm:prSet presAssocID="{D20F1CB3-0B66-42F0-9CA5-465A72C45AA7}" presName="connectorText" presStyleLbl="sibTrans1D1" presStyleIdx="19" presStyleCnt="21"/>
      <dgm:spPr/>
    </dgm:pt>
    <dgm:pt modelId="{F5EBBE9B-C6A0-4738-93A2-A555ED3211E4}" type="pres">
      <dgm:prSet presAssocID="{EB9D3E11-2148-4DFF-AE85-332372453314}" presName="node" presStyleLbl="node1" presStyleIdx="20" presStyleCnt="22" custScaleX="140844" custScaleY="152802">
        <dgm:presLayoutVars>
          <dgm:bulletEnabled val="1"/>
        </dgm:presLayoutVars>
      </dgm:prSet>
      <dgm:spPr/>
    </dgm:pt>
    <dgm:pt modelId="{29A9D4F9-780F-4375-AFA0-96E5765FC401}" type="pres">
      <dgm:prSet presAssocID="{3DDADE3E-66B1-4A9C-8BD6-D7C8BA575C63}" presName="sibTrans" presStyleLbl="sibTrans1D1" presStyleIdx="20" presStyleCnt="21"/>
      <dgm:spPr/>
    </dgm:pt>
    <dgm:pt modelId="{28F6FC11-B8B9-4B30-A3CE-111B5BB678F0}" type="pres">
      <dgm:prSet presAssocID="{3DDADE3E-66B1-4A9C-8BD6-D7C8BA575C63}" presName="connectorText" presStyleLbl="sibTrans1D1" presStyleIdx="20" presStyleCnt="21"/>
      <dgm:spPr/>
    </dgm:pt>
    <dgm:pt modelId="{761C920C-3572-467E-B778-55468625F68F}" type="pres">
      <dgm:prSet presAssocID="{2B2741DB-D288-45D1-97D3-CB41B479AD0C}" presName="node" presStyleLbl="node1" presStyleIdx="21" presStyleCnt="22" custScaleX="171191" custScaleY="173212">
        <dgm:presLayoutVars>
          <dgm:bulletEnabled val="1"/>
        </dgm:presLayoutVars>
      </dgm:prSet>
      <dgm:spPr/>
    </dgm:pt>
  </dgm:ptLst>
  <dgm:cxnLst>
    <dgm:cxn modelId="{8DFA7700-74D2-4D0F-A261-21C07AE21119}" type="presOf" srcId="{27B754C9-0E19-44AA-AFE9-9457B2D302A5}" destId="{71AD4E05-B322-4F50-BE19-9E0BE8DA148D}" srcOrd="0" destOrd="0" presId="urn:microsoft.com/office/officeart/2016/7/layout/RepeatingBendingProcessNew"/>
    <dgm:cxn modelId="{24D5BD06-76FC-4561-B1BF-4A63DDCCD109}" srcId="{0E984B0E-5144-4EAF-A362-A83A9ED2857A}" destId="{F4D13332-0564-45FD-A608-A3EF34891826}" srcOrd="5" destOrd="0" parTransId="{E2C891B5-CB1B-4150-8818-291AF90268CF}" sibTransId="{4854A9FE-077B-402B-BCC9-2CA01019254D}"/>
    <dgm:cxn modelId="{0C85D30B-A713-4CE3-840F-C9B12A3B735A}" srcId="{0E984B0E-5144-4EAF-A362-A83A9ED2857A}" destId="{5AC34FAD-BAA1-4115-8CDF-22F0C4D9AAE0}" srcOrd="8" destOrd="0" parTransId="{0DB8126B-7CAE-4B93-8D32-AD9E26196C2A}" sibTransId="{CAE353EF-C1A7-4D23-91C9-5925BAB8409D}"/>
    <dgm:cxn modelId="{60BF1F0E-F43E-4350-BF29-553847B2CECB}" type="presOf" srcId="{3BED6FD5-1EEA-4ECB-BF17-6D7C89FCD8FD}" destId="{86E6758E-FAE8-4CE2-A26E-1EE905ADDEA2}" srcOrd="0" destOrd="0" presId="urn:microsoft.com/office/officeart/2016/7/layout/RepeatingBendingProcessNew"/>
    <dgm:cxn modelId="{EBFC8F0E-0CBD-441C-8BB6-7A55DD9AD1A9}" type="presOf" srcId="{F5A40359-3985-4E7C-8EBF-D6D5D5CF5B62}" destId="{C87F58CA-B75C-408D-B80A-C598FE7BEA50}" srcOrd="0" destOrd="0" presId="urn:microsoft.com/office/officeart/2016/7/layout/RepeatingBendingProcessNew"/>
    <dgm:cxn modelId="{CE15EB13-1A8A-4DBA-9E6A-F0471D45AC67}" type="presOf" srcId="{350D741A-DD75-4CC0-9838-F7658263741F}" destId="{70F4EA2D-9593-4777-85B6-9FE4823731EE}" srcOrd="0" destOrd="0" presId="urn:microsoft.com/office/officeart/2016/7/layout/RepeatingBendingProcessNew"/>
    <dgm:cxn modelId="{41003D15-9447-4909-A501-5B82F7BA133F}" type="presOf" srcId="{455F8B14-05F2-40EB-8791-863004E9D1F5}" destId="{A7EAF55F-5009-4045-86A7-DA16FE5DE70F}" srcOrd="1" destOrd="0" presId="urn:microsoft.com/office/officeart/2016/7/layout/RepeatingBendingProcessNew"/>
    <dgm:cxn modelId="{F4ECE617-4D34-4743-979C-A84B27C3AB2D}" type="presOf" srcId="{455F8B14-05F2-40EB-8791-863004E9D1F5}" destId="{D4509426-A44F-4289-8A31-DBEA1140BCC9}" srcOrd="0" destOrd="0" presId="urn:microsoft.com/office/officeart/2016/7/layout/RepeatingBendingProcessNew"/>
    <dgm:cxn modelId="{8C5D5318-95BE-4AC6-B183-42C8D6518A03}" type="presOf" srcId="{3C00DDEA-9914-464B-9AF2-B29EAE4F737B}" destId="{5DCC0C6D-E6A9-4D3E-91B7-081ED5314548}" srcOrd="0" destOrd="0" presId="urn:microsoft.com/office/officeart/2016/7/layout/RepeatingBendingProcessNew"/>
    <dgm:cxn modelId="{094BEA19-D567-4EA1-9FCC-E6EABCC98DD9}" type="presOf" srcId="{B3CAA08D-514A-4F4E-9532-6041255C164F}" destId="{AB636F2F-0E74-4652-8ACB-4260D987A144}" srcOrd="0" destOrd="0" presId="urn:microsoft.com/office/officeart/2016/7/layout/RepeatingBendingProcessNew"/>
    <dgm:cxn modelId="{F4D4C21F-6712-4266-A556-53AE2025D8F5}" type="presOf" srcId="{0E984B0E-5144-4EAF-A362-A83A9ED2857A}" destId="{651A7A19-D079-4CAC-88B8-3466FC5EB6B0}" srcOrd="0" destOrd="0" presId="urn:microsoft.com/office/officeart/2016/7/layout/RepeatingBendingProcessNew"/>
    <dgm:cxn modelId="{C3DA3121-D96D-4FC1-8F3F-89A88956500C}" type="presOf" srcId="{F5468625-8638-43C5-B840-4FFFA51D6951}" destId="{0638ABF3-0A70-440F-A7A5-6B913D1062E9}" srcOrd="0" destOrd="0" presId="urn:microsoft.com/office/officeart/2016/7/layout/RepeatingBendingProcessNew"/>
    <dgm:cxn modelId="{E3C56222-2AFA-4B92-A1B9-6825348DC947}" type="presOf" srcId="{B889E854-6183-407A-BF87-DFFFA6835B5B}" destId="{CE96CDE6-FF50-4861-A243-405742F9C384}" srcOrd="0" destOrd="0" presId="urn:microsoft.com/office/officeart/2016/7/layout/RepeatingBendingProcessNew"/>
    <dgm:cxn modelId="{39528522-077F-429F-8AE7-5D7062190C53}" type="presOf" srcId="{5DD1FEB3-AE36-4371-A3B2-0B1D0F289CF3}" destId="{AEB0D086-A69A-4033-BD70-EB126E35A93A}" srcOrd="0" destOrd="0" presId="urn:microsoft.com/office/officeart/2016/7/layout/RepeatingBendingProcessNew"/>
    <dgm:cxn modelId="{7855CC26-CF52-47E5-A7D4-3EC00ED6B938}" srcId="{0E984B0E-5144-4EAF-A362-A83A9ED2857A}" destId="{7C9F0162-A903-480A-B445-B208C18F4528}" srcOrd="7" destOrd="0" parTransId="{01BD81C9-FBEF-4257-9D6F-00FE16B17728}" sibTransId="{3C00DDEA-9914-464B-9AF2-B29EAE4F737B}"/>
    <dgm:cxn modelId="{077C3128-FD09-4E13-B532-C6E80E752654}" type="presOf" srcId="{C20C9015-5453-4F9C-BACF-E15064433477}" destId="{CB3D002D-3048-4DC7-96AC-911F04C307CE}" srcOrd="0" destOrd="0" presId="urn:microsoft.com/office/officeart/2016/7/layout/RepeatingBendingProcessNew"/>
    <dgm:cxn modelId="{0BAF9A28-4615-4897-939F-749046BB6DDD}" type="presOf" srcId="{5C7A9425-6D2B-4376-94AD-5F71A674048B}" destId="{603B7031-E893-4FA5-9D95-6C310D5F585E}" srcOrd="0" destOrd="0" presId="urn:microsoft.com/office/officeart/2016/7/layout/RepeatingBendingProcessNew"/>
    <dgm:cxn modelId="{EA3DE22B-86BC-4AD7-875D-23A0942ACA79}" type="presOf" srcId="{49E451FA-D6EB-45E0-A815-3135DB31B5DA}" destId="{33542DF5-A83C-4D2D-A841-3F92BF6FD646}" srcOrd="0" destOrd="0" presId="urn:microsoft.com/office/officeart/2016/7/layout/RepeatingBendingProcessNew"/>
    <dgm:cxn modelId="{BF7BA22D-7122-4CA3-8B7F-EBCC12DCE173}" srcId="{0E984B0E-5144-4EAF-A362-A83A9ED2857A}" destId="{6EBF43B8-2746-4EEE-B807-77BA8804157B}" srcOrd="10" destOrd="0" parTransId="{75BE258E-0DB8-48F5-BF28-93C8865D930F}" sibTransId="{19ECD8D3-4FD4-4EAC-98DC-D9346CE0E24C}"/>
    <dgm:cxn modelId="{62190531-C65D-4DF1-9B5E-676A96FD78B3}" type="presOf" srcId="{EE572272-B9D3-41A9-8572-50390BD5767E}" destId="{4528392A-DF59-4E17-9971-0FBBC2E5EF52}" srcOrd="0" destOrd="0" presId="urn:microsoft.com/office/officeart/2016/7/layout/RepeatingBendingProcessNew"/>
    <dgm:cxn modelId="{6D1CB937-A32A-4208-8D23-023F1C6C85EB}" type="presOf" srcId="{3DDADE3E-66B1-4A9C-8BD6-D7C8BA575C63}" destId="{29A9D4F9-780F-4375-AFA0-96E5765FC401}" srcOrd="0" destOrd="0" presId="urn:microsoft.com/office/officeart/2016/7/layout/RepeatingBendingProcessNew"/>
    <dgm:cxn modelId="{CCCAD438-F711-4CA7-BB38-F6CF669F021A}" type="presOf" srcId="{19ECD8D3-4FD4-4EAC-98DC-D9346CE0E24C}" destId="{CFA63CF1-0545-435F-828C-07D065DA2D68}" srcOrd="1" destOrd="0" presId="urn:microsoft.com/office/officeart/2016/7/layout/RepeatingBendingProcessNew"/>
    <dgm:cxn modelId="{BA84B039-773B-4ECD-A16E-B174A2C99407}" type="presOf" srcId="{4947D401-116B-45D0-8797-F46829378C24}" destId="{AF06EAD0-326E-41FE-9CA9-ED14B7454E86}" srcOrd="0" destOrd="0" presId="urn:microsoft.com/office/officeart/2016/7/layout/RepeatingBendingProcessNew"/>
    <dgm:cxn modelId="{4876BC39-09E3-47F5-9371-6C15DE23D194}" type="presOf" srcId="{47D64C9D-25C4-40D3-AC56-2346D4BD971E}" destId="{8C15B758-0E29-4EEC-B433-F885DDC6B303}" srcOrd="0" destOrd="0" presId="urn:microsoft.com/office/officeart/2016/7/layout/RepeatingBendingProcessNew"/>
    <dgm:cxn modelId="{995DC339-D2F4-46E4-8353-0BDBF278A65A}" type="presOf" srcId="{99D53F91-039C-411A-96E9-0E8768933CDC}" destId="{FEB6C7B7-159B-4AC1-A7B1-AC2E0887DB39}" srcOrd="1" destOrd="0" presId="urn:microsoft.com/office/officeart/2016/7/layout/RepeatingBendingProcessNew"/>
    <dgm:cxn modelId="{06B2993A-6495-4047-A3FF-51CFF1C62909}" type="presOf" srcId="{D20F1CB3-0B66-42F0-9CA5-465A72C45AA7}" destId="{6BCF4879-4A5B-4674-87D1-21426E7AE9B7}" srcOrd="1" destOrd="0" presId="urn:microsoft.com/office/officeart/2016/7/layout/RepeatingBendingProcessNew"/>
    <dgm:cxn modelId="{E7F1D53A-86C1-4094-825F-33882E612C6F}" type="presOf" srcId="{71C77949-AEC1-4444-A7D1-8EB488636C0E}" destId="{7FB371BD-D7F9-4314-A12F-DFA87333BF29}" srcOrd="1" destOrd="0" presId="urn:microsoft.com/office/officeart/2016/7/layout/RepeatingBendingProcessNew"/>
    <dgm:cxn modelId="{A8E56041-A3BD-48B7-AC91-BB126C9C171D}" type="presOf" srcId="{BF2309A8-A90B-4F7C-AFC3-D56C6E562073}" destId="{CE599147-62D0-4B1E-8250-6CDCA95013AE}" srcOrd="1" destOrd="0" presId="urn:microsoft.com/office/officeart/2016/7/layout/RepeatingBendingProcessNew"/>
    <dgm:cxn modelId="{BE64E961-CB3E-4E94-98B2-0D30EA2D08F5}" type="presOf" srcId="{A9128FD9-09B0-4034-808B-C0791F804FD2}" destId="{B6A7DECD-ED41-4896-90DD-40962A85553D}" srcOrd="1" destOrd="0" presId="urn:microsoft.com/office/officeart/2016/7/layout/RepeatingBendingProcessNew"/>
    <dgm:cxn modelId="{90B76064-C33E-4936-A661-844ED360D3CF}" type="presOf" srcId="{008466E4-68F7-4ABB-846D-3BCEF5323EFE}" destId="{CD7720D0-ADCD-4520-89B5-BBAC364BC362}" srcOrd="0" destOrd="0" presId="urn:microsoft.com/office/officeart/2016/7/layout/RepeatingBendingProcessNew"/>
    <dgm:cxn modelId="{98F72E67-BCC8-46EA-8171-0207FC1BDA32}" type="presOf" srcId="{6A764D48-B2CF-49CF-AE60-C952E825C634}" destId="{4A200E75-0029-4928-AC1D-CAB3816C9450}" srcOrd="0" destOrd="0" presId="urn:microsoft.com/office/officeart/2016/7/layout/RepeatingBendingProcessNew"/>
    <dgm:cxn modelId="{4E0CDC67-620C-4A0E-BA82-CC63B09BBCC8}" type="presOf" srcId="{38475A02-DFF8-4B5A-A6D8-BE47D1620F41}" destId="{96B2EABB-8BA5-4E30-A91C-5C1F54919E8F}" srcOrd="1" destOrd="0" presId="urn:microsoft.com/office/officeart/2016/7/layout/RepeatingBendingProcessNew"/>
    <dgm:cxn modelId="{1DAE2269-E013-470E-9ECB-95BD56DEA5A4}" srcId="{0E984B0E-5144-4EAF-A362-A83A9ED2857A}" destId="{3F2A438E-6D92-4481-931F-F130B6DFC42C}" srcOrd="13" destOrd="0" parTransId="{E2DB5A22-7DD4-414B-ABF6-C000420F1E65}" sibTransId="{99D53F91-039C-411A-96E9-0E8768933CDC}"/>
    <dgm:cxn modelId="{32086B69-7435-4F3D-BFB4-9B47C73AA385}" type="presOf" srcId="{36136F07-F389-4382-8AAB-BAE636F37C15}" destId="{A3550CA3-F554-4775-97B2-7CB65F8EF416}" srcOrd="0" destOrd="0" presId="urn:microsoft.com/office/officeart/2016/7/layout/RepeatingBendingProcessNew"/>
    <dgm:cxn modelId="{70E59C49-AC44-4052-AF1A-BF1C7D94C0B5}" type="presOf" srcId="{3F2A438E-6D92-4481-931F-F130B6DFC42C}" destId="{55491848-E6E2-4025-8198-BDB8CF1AB167}" srcOrd="0" destOrd="0" presId="urn:microsoft.com/office/officeart/2016/7/layout/RepeatingBendingProcessNew"/>
    <dgm:cxn modelId="{305F296C-46B6-4530-B78E-5117ADD4CC5E}" srcId="{0E984B0E-5144-4EAF-A362-A83A9ED2857A}" destId="{EB9D3E11-2148-4DFF-AE85-332372453314}" srcOrd="20" destOrd="0" parTransId="{877633F0-9689-4AB0-BE63-966174223DC4}" sibTransId="{3DDADE3E-66B1-4A9C-8BD6-D7C8BA575C63}"/>
    <dgm:cxn modelId="{4AE12D4D-A2CE-492B-AA03-8E3D49344848}" type="presOf" srcId="{3525EC4F-BD33-411C-9435-01F003239B37}" destId="{F22ED9E4-F3A8-463D-82E5-57FAA4828B25}" srcOrd="1" destOrd="0" presId="urn:microsoft.com/office/officeart/2016/7/layout/RepeatingBendingProcessNew"/>
    <dgm:cxn modelId="{D249AF50-AAEC-4841-B7BB-8D8555F27D18}" type="presOf" srcId="{008466E4-68F7-4ABB-846D-3BCEF5323EFE}" destId="{9C3EC4F4-DDC9-4864-8CC2-81975D85369C}" srcOrd="1" destOrd="0" presId="urn:microsoft.com/office/officeart/2016/7/layout/RepeatingBendingProcessNew"/>
    <dgm:cxn modelId="{3D743E51-F559-4939-B0DF-B47C2880DD6F}" type="presOf" srcId="{16F917BE-4F6A-4A2F-8D59-206D98CB852A}" destId="{C8C65EA5-857E-4819-8781-F44F48F6E632}" srcOrd="0" destOrd="0" presId="urn:microsoft.com/office/officeart/2016/7/layout/RepeatingBendingProcessNew"/>
    <dgm:cxn modelId="{35603E52-5998-46CE-9026-EB1E0D619D75}" srcId="{0E984B0E-5144-4EAF-A362-A83A9ED2857A}" destId="{B3CAA08D-514A-4F4E-9532-6041255C164F}" srcOrd="11" destOrd="0" parTransId="{4D44371C-B95F-43B4-A7F4-A7866B021F99}" sibTransId="{71C77949-AEC1-4444-A7D1-8EB488636C0E}"/>
    <dgm:cxn modelId="{1727A073-5095-44C6-B923-4793D2742FED}" srcId="{0E984B0E-5144-4EAF-A362-A83A9ED2857A}" destId="{F5468625-8638-43C5-B840-4FFFA51D6951}" srcOrd="9" destOrd="0" parTransId="{90A49FB0-3DF1-492F-BCF7-C2A1F53FE177}" sibTransId="{EE572272-B9D3-41A9-8572-50390BD5767E}"/>
    <dgm:cxn modelId="{00482074-8E21-4B9A-A2DB-61EE830FB86B}" type="presOf" srcId="{BF2309A8-A90B-4F7C-AFC3-D56C6E562073}" destId="{E757CE56-34B9-49FA-BCD6-4036B7D5CEB8}" srcOrd="0" destOrd="0" presId="urn:microsoft.com/office/officeart/2016/7/layout/RepeatingBendingProcessNew"/>
    <dgm:cxn modelId="{42A77A76-B0A2-4BFB-BEFC-5C28F82D8CDD}" type="presOf" srcId="{49E451FA-D6EB-45E0-A815-3135DB31B5DA}" destId="{6F803F4B-724C-4ACE-A073-88977A3379DC}" srcOrd="1" destOrd="0" presId="urn:microsoft.com/office/officeart/2016/7/layout/RepeatingBendingProcessNew"/>
    <dgm:cxn modelId="{F664A557-F074-40FA-BF34-1893A35777B5}" type="presOf" srcId="{2B2741DB-D288-45D1-97D3-CB41B479AD0C}" destId="{761C920C-3572-467E-B778-55468625F68F}" srcOrd="0" destOrd="0" presId="urn:microsoft.com/office/officeart/2016/7/layout/RepeatingBendingProcessNew"/>
    <dgm:cxn modelId="{968E6378-0F22-40AD-9A46-3D4A49C8182C}" type="presOf" srcId="{EB9D3E11-2148-4DFF-AE85-332372453314}" destId="{F5EBBE9B-C6A0-4738-93A2-A555ED3211E4}" srcOrd="0" destOrd="0" presId="urn:microsoft.com/office/officeart/2016/7/layout/RepeatingBendingProcessNew"/>
    <dgm:cxn modelId="{D7248379-961D-4702-926C-85187A1BAADF}" srcId="{0E984B0E-5144-4EAF-A362-A83A9ED2857A}" destId="{B889E854-6183-407A-BF87-DFFFA6835B5B}" srcOrd="18" destOrd="0" parTransId="{71EAE990-349D-4269-BE1B-0A1A69BE947F}" sibTransId="{3525EC4F-BD33-411C-9435-01F003239B37}"/>
    <dgm:cxn modelId="{8295437E-D7A6-411D-A4C0-DF29E89530E7}" srcId="{0E984B0E-5144-4EAF-A362-A83A9ED2857A}" destId="{27B754C9-0E19-44AA-AFE9-9457B2D302A5}" srcOrd="14" destOrd="0" parTransId="{251ECD89-98A8-41E2-9B20-9189CACDA332}" sibTransId="{BF2309A8-A90B-4F7C-AFC3-D56C6E562073}"/>
    <dgm:cxn modelId="{68C46183-BA19-4D3B-9C54-593E78FAA0DF}" type="presOf" srcId="{F5A40359-3985-4E7C-8EBF-D6D5D5CF5B62}" destId="{DA73E3C3-56BD-4B1B-9AEF-88C0F130F9E4}" srcOrd="1" destOrd="0" presId="urn:microsoft.com/office/officeart/2016/7/layout/RepeatingBendingProcessNew"/>
    <dgm:cxn modelId="{213BE58C-881E-4BA5-9AB5-4DF9642DFCF6}" srcId="{0E984B0E-5144-4EAF-A362-A83A9ED2857A}" destId="{552F25AD-CC73-484B-AFBB-B889BA23D9D3}" srcOrd="0" destOrd="0" parTransId="{411E163D-4B08-4F3E-AABD-9BB132172734}" sibTransId="{49E451FA-D6EB-45E0-A815-3135DB31B5DA}"/>
    <dgm:cxn modelId="{8E95158D-A91E-4535-BBD4-75B36781C6EE}" type="presOf" srcId="{71C77949-AEC1-4444-A7D1-8EB488636C0E}" destId="{31983B89-61E0-4496-8CA7-221EF13980BE}" srcOrd="0" destOrd="0" presId="urn:microsoft.com/office/officeart/2016/7/layout/RepeatingBendingProcessNew"/>
    <dgm:cxn modelId="{CC7A3D93-2241-48D4-BB90-3D12AFBA6EFA}" type="presOf" srcId="{F4D13332-0564-45FD-A608-A3EF34891826}" destId="{CD2B8629-8441-4011-918A-A6149EF50217}" srcOrd="0" destOrd="0" presId="urn:microsoft.com/office/officeart/2016/7/layout/RepeatingBendingProcessNew"/>
    <dgm:cxn modelId="{EB855E9A-25E8-46C5-B4AC-8ED48EF0D5AD}" srcId="{0E984B0E-5144-4EAF-A362-A83A9ED2857A}" destId="{350D741A-DD75-4CC0-9838-F7658263741F}" srcOrd="15" destOrd="0" parTransId="{1E5C9270-8EB1-4206-B727-6D29128975ED}" sibTransId="{5C7A9425-6D2B-4376-94AD-5F71A674048B}"/>
    <dgm:cxn modelId="{52D79DA4-5FE3-4426-BAEB-8399CDDFE233}" type="presOf" srcId="{552F25AD-CC73-484B-AFBB-B889BA23D9D3}" destId="{F22DA6ED-B4CA-4927-ABA9-6A5FF187277F}" srcOrd="0" destOrd="0" presId="urn:microsoft.com/office/officeart/2016/7/layout/RepeatingBendingProcessNew"/>
    <dgm:cxn modelId="{2053A5A5-9AAC-40C1-A204-0FC2759CBD73}" srcId="{0E984B0E-5144-4EAF-A362-A83A9ED2857A}" destId="{51E5BEC4-4835-4206-B233-1B0A5A4DC950}" srcOrd="6" destOrd="0" parTransId="{FFE73A0D-A919-41D6-A7FB-42221364617E}" sibTransId="{F5A40359-3985-4E7C-8EBF-D6D5D5CF5B62}"/>
    <dgm:cxn modelId="{DB24B3A7-4244-4581-9E08-37CB9DAD8D20}" type="presOf" srcId="{EE572272-B9D3-41A9-8572-50390BD5767E}" destId="{8DE51B30-73DC-4E85-BD61-C78AC6D1D1CD}" srcOrd="1" destOrd="0" presId="urn:microsoft.com/office/officeart/2016/7/layout/RepeatingBendingProcessNew"/>
    <dgm:cxn modelId="{4D05C4A7-3088-481B-84E8-69469F9481A4}" srcId="{0E984B0E-5144-4EAF-A362-A83A9ED2857A}" destId="{47D64C9D-25C4-40D3-AC56-2346D4BD971E}" srcOrd="4" destOrd="0" parTransId="{FEB85F80-2F9B-4560-B0A4-7A579333735C}" sibTransId="{455F8B14-05F2-40EB-8791-863004E9D1F5}"/>
    <dgm:cxn modelId="{2919DCAB-8FBB-4060-9FEE-38A99FBA279A}" srcId="{0E984B0E-5144-4EAF-A362-A83A9ED2857A}" destId="{3BED6FD5-1EEA-4ECB-BF17-6D7C89FCD8FD}" srcOrd="19" destOrd="0" parTransId="{905F26BC-D1A1-476B-8204-24907B0DEC47}" sibTransId="{D20F1CB3-0B66-42F0-9CA5-465A72C45AA7}"/>
    <dgm:cxn modelId="{0161DDB2-C06E-4C94-87B1-F956057BE1CE}" type="presOf" srcId="{5DD1FEB3-AE36-4371-A3B2-0B1D0F289CF3}" destId="{839B3EAB-E994-4CDC-ADFA-1690B322FA97}" srcOrd="1" destOrd="0" presId="urn:microsoft.com/office/officeart/2016/7/layout/RepeatingBendingProcessNew"/>
    <dgm:cxn modelId="{2D0EEFB5-10D2-4D39-889B-30694D832C02}" type="presOf" srcId="{CAE353EF-C1A7-4D23-91C9-5925BAB8409D}" destId="{0EBCA2F4-8A5F-4F51-A5E8-144B78743C1B}" srcOrd="0" destOrd="0" presId="urn:microsoft.com/office/officeart/2016/7/layout/RepeatingBendingProcessNew"/>
    <dgm:cxn modelId="{EF49B7B8-5511-41DF-84D5-D958252816DC}" type="presOf" srcId="{FCD6CE9D-79DE-4290-B12D-7520155CF0B8}" destId="{A583A8E4-3263-4284-8B16-0FFE076EAC53}" srcOrd="0" destOrd="0" presId="urn:microsoft.com/office/officeart/2016/7/layout/RepeatingBendingProcessNew"/>
    <dgm:cxn modelId="{15B83CBE-A054-43C3-A52A-CA2BAC7CEEBC}" type="presOf" srcId="{3C00DDEA-9914-464B-9AF2-B29EAE4F737B}" destId="{AFB5D93C-BB9A-438A-8819-2967B6974618}" srcOrd="1" destOrd="0" presId="urn:microsoft.com/office/officeart/2016/7/layout/RepeatingBendingProcessNew"/>
    <dgm:cxn modelId="{F5DC33C0-EC19-4542-ADD3-EBBCA09EE74B}" srcId="{0E984B0E-5144-4EAF-A362-A83A9ED2857A}" destId="{4AFE3FE5-2B64-4916-8AF2-4E01DABAEBF6}" srcOrd="12" destOrd="0" parTransId="{3FD048BB-FD6E-49E3-9FB1-2128E1275175}" sibTransId="{4947D401-116B-45D0-8797-F46829378C24}"/>
    <dgm:cxn modelId="{866FA1C1-A135-4E1B-AE20-70E2B7B2862C}" type="presOf" srcId="{4854A9FE-077B-402B-BCC9-2CA01019254D}" destId="{A6D850F8-E8E2-4483-BCC8-BF6D1BC967AE}" srcOrd="0" destOrd="0" presId="urn:microsoft.com/office/officeart/2016/7/layout/RepeatingBendingProcessNew"/>
    <dgm:cxn modelId="{EABD49C5-9E1C-4CB3-8EF6-737B1EF3C48C}" srcId="{0E984B0E-5144-4EAF-A362-A83A9ED2857A}" destId="{88B63687-1F01-4AC5-93C9-0C2C89985DAC}" srcOrd="2" destOrd="0" parTransId="{0ACBEF5E-DC7C-4CF1-BC5E-C993C83F5FF4}" sibTransId="{008466E4-68F7-4ABB-846D-3BCEF5323EFE}"/>
    <dgm:cxn modelId="{0C2CD7C5-98CE-41D9-BEAD-97A69040D07C}" type="presOf" srcId="{88B63687-1F01-4AC5-93C9-0C2C89985DAC}" destId="{A17A84E3-FD0B-47BF-8FD5-47E2F32D554F}" srcOrd="0" destOrd="0" presId="urn:microsoft.com/office/officeart/2016/7/layout/RepeatingBendingProcessNew"/>
    <dgm:cxn modelId="{35B646C6-04C4-48F0-B1E9-D9524C8772CB}" type="presOf" srcId="{6EBF43B8-2746-4EEE-B807-77BA8804157B}" destId="{73A0C366-9A81-4912-BAA4-54279E00E3CA}" srcOrd="0" destOrd="0" presId="urn:microsoft.com/office/officeart/2016/7/layout/RepeatingBendingProcessNew"/>
    <dgm:cxn modelId="{2A70A1C8-4290-4B5D-A345-441D572B01A2}" type="presOf" srcId="{3525EC4F-BD33-411C-9435-01F003239B37}" destId="{C4812332-0778-4253-BF3C-298CC3E43E7D}" srcOrd="0" destOrd="0" presId="urn:microsoft.com/office/officeart/2016/7/layout/RepeatingBendingProcessNew"/>
    <dgm:cxn modelId="{5FC4AECB-E4D9-4877-BCD8-C64843F87B19}" type="presOf" srcId="{4947D401-116B-45D0-8797-F46829378C24}" destId="{D6849FD5-D1D0-4155-88C0-03A084F11FC8}" srcOrd="1" destOrd="0" presId="urn:microsoft.com/office/officeart/2016/7/layout/RepeatingBendingProcessNew"/>
    <dgm:cxn modelId="{31FB1DD1-2A6D-4BDC-A76E-D579AB2BBE03}" srcId="{0E984B0E-5144-4EAF-A362-A83A9ED2857A}" destId="{2B2741DB-D288-45D1-97D3-CB41B479AD0C}" srcOrd="21" destOrd="0" parTransId="{9D65F9B1-A674-462C-A19B-27C533B5CEE5}" sibTransId="{B6B2C697-D9EC-4739-BAE2-A840225F6F5E}"/>
    <dgm:cxn modelId="{2214D5D2-DE11-4E94-A45B-23E097243D3D}" type="presOf" srcId="{36136F07-F389-4382-8AAB-BAE636F37C15}" destId="{42A0472F-B2BF-4A82-AEF3-43827564E51C}" srcOrd="1" destOrd="0" presId="urn:microsoft.com/office/officeart/2016/7/layout/RepeatingBendingProcessNew"/>
    <dgm:cxn modelId="{5C97C6D3-B726-4587-B9ED-F15BF0A61319}" type="presOf" srcId="{7C9F0162-A903-480A-B445-B208C18F4528}" destId="{C4495C37-28D1-4009-91C4-F41E92074478}" srcOrd="0" destOrd="0" presId="urn:microsoft.com/office/officeart/2016/7/layout/RepeatingBendingProcessNew"/>
    <dgm:cxn modelId="{3A21EDD3-A383-485C-91AD-39AB76A0A9F7}" srcId="{0E984B0E-5144-4EAF-A362-A83A9ED2857A}" destId="{FCD6CE9D-79DE-4290-B12D-7520155CF0B8}" srcOrd="1" destOrd="0" parTransId="{BDC51447-D8DE-4E65-A09A-6A701C409AB6}" sibTransId="{38475A02-DFF8-4B5A-A6D8-BE47D1620F41}"/>
    <dgm:cxn modelId="{C59CEAD7-C028-4765-8DDD-A3D090370F4F}" type="presOf" srcId="{3DDADE3E-66B1-4A9C-8BD6-D7C8BA575C63}" destId="{28F6FC11-B8B9-4B30-A3CE-111B5BB678F0}" srcOrd="1" destOrd="0" presId="urn:microsoft.com/office/officeart/2016/7/layout/RepeatingBendingProcessNew"/>
    <dgm:cxn modelId="{7B3CE9D8-E6E9-4CB9-82FB-02783A75769B}" srcId="{0E984B0E-5144-4EAF-A362-A83A9ED2857A}" destId="{16F917BE-4F6A-4A2F-8D59-206D98CB852A}" srcOrd="16" destOrd="0" parTransId="{7E25D328-D784-4C35-956A-28B8540F9DC3}" sibTransId="{5DD1FEB3-AE36-4371-A3B2-0B1D0F289CF3}"/>
    <dgm:cxn modelId="{264CB4DA-B1F2-46E8-ABE3-A9CBF8AD4149}" type="presOf" srcId="{5C7A9425-6D2B-4376-94AD-5F71A674048B}" destId="{EFB8ED8B-0E76-4CC4-86C8-02CC9964DB74}" srcOrd="1" destOrd="0" presId="urn:microsoft.com/office/officeart/2016/7/layout/RepeatingBendingProcessNew"/>
    <dgm:cxn modelId="{20AE40DC-E676-41F9-8232-A46B36766472}" type="presOf" srcId="{19ECD8D3-4FD4-4EAC-98DC-D9346CE0E24C}" destId="{874EDAA6-D222-4335-8900-C1D003D58570}" srcOrd="0" destOrd="0" presId="urn:microsoft.com/office/officeart/2016/7/layout/RepeatingBendingProcessNew"/>
    <dgm:cxn modelId="{5145B0DF-66EE-4195-B38A-91509CF1FEA6}" type="presOf" srcId="{4AFE3FE5-2B64-4916-8AF2-4E01DABAEBF6}" destId="{BB7C9883-D78A-440A-9D49-F4EF6E4A1800}" srcOrd="0" destOrd="0" presId="urn:microsoft.com/office/officeart/2016/7/layout/RepeatingBendingProcessNew"/>
    <dgm:cxn modelId="{AB4E4CE2-B2F5-421C-8F20-33CE41BA7132}" type="presOf" srcId="{4854A9FE-077B-402B-BCC9-2CA01019254D}" destId="{A546DCC5-27FA-4889-9824-AA50FCDDCC8F}" srcOrd="1" destOrd="0" presId="urn:microsoft.com/office/officeart/2016/7/layout/RepeatingBendingProcessNew"/>
    <dgm:cxn modelId="{C61255E2-34AA-4C17-837D-27F98856BDAA}" srcId="{0E984B0E-5144-4EAF-A362-A83A9ED2857A}" destId="{6A764D48-B2CF-49CF-AE60-C952E825C634}" srcOrd="17" destOrd="0" parTransId="{D660681E-0EE3-4859-B60A-9677723B3E2B}" sibTransId="{36136F07-F389-4382-8AAB-BAE636F37C15}"/>
    <dgm:cxn modelId="{33C832E5-ADE5-449B-971E-2FDF0E0F8A28}" type="presOf" srcId="{5AC34FAD-BAA1-4115-8CDF-22F0C4D9AAE0}" destId="{2D7C18DF-845D-418F-ABCE-DA84FFA156F4}" srcOrd="0" destOrd="0" presId="urn:microsoft.com/office/officeart/2016/7/layout/RepeatingBendingProcessNew"/>
    <dgm:cxn modelId="{51DC25E9-3ECE-4A43-9E10-B61BC20F1A59}" type="presOf" srcId="{99D53F91-039C-411A-96E9-0E8768933CDC}" destId="{A7EFDBF2-3D0A-435B-BE1E-CC079149BC60}" srcOrd="0" destOrd="0" presId="urn:microsoft.com/office/officeart/2016/7/layout/RepeatingBendingProcessNew"/>
    <dgm:cxn modelId="{EA9BB3E9-E0FF-4C71-B410-E8BAD5424B89}" type="presOf" srcId="{51E5BEC4-4835-4206-B233-1B0A5A4DC950}" destId="{45B5A353-E77F-4B1E-8F23-30C78D5E4D98}" srcOrd="0" destOrd="0" presId="urn:microsoft.com/office/officeart/2016/7/layout/RepeatingBendingProcessNew"/>
    <dgm:cxn modelId="{8296E6ED-930E-451C-A9E9-46459578C274}" type="presOf" srcId="{D20F1CB3-0B66-42F0-9CA5-465A72C45AA7}" destId="{2CF3610F-948A-43C8-98AA-9BB59E493307}" srcOrd="0" destOrd="0" presId="urn:microsoft.com/office/officeart/2016/7/layout/RepeatingBendingProcessNew"/>
    <dgm:cxn modelId="{0F8567F2-49DD-4980-BFA3-345C9C64CC56}" type="presOf" srcId="{CAE353EF-C1A7-4D23-91C9-5925BAB8409D}" destId="{E571D034-5649-49AF-8622-598FB94C7374}" srcOrd="1" destOrd="0" presId="urn:microsoft.com/office/officeart/2016/7/layout/RepeatingBendingProcessNew"/>
    <dgm:cxn modelId="{38BC34F3-2FF6-476A-BE30-BE27E391E122}" type="presOf" srcId="{38475A02-DFF8-4B5A-A6D8-BE47D1620F41}" destId="{2AED4BFA-A474-4EB6-AF17-CC458E063934}" srcOrd="0" destOrd="0" presId="urn:microsoft.com/office/officeart/2016/7/layout/RepeatingBendingProcessNew"/>
    <dgm:cxn modelId="{395F53F6-A280-4538-AE73-6E2B0FB4C142}" srcId="{0E984B0E-5144-4EAF-A362-A83A9ED2857A}" destId="{C20C9015-5453-4F9C-BACF-E15064433477}" srcOrd="3" destOrd="0" parTransId="{C86F4ED3-522A-4780-88C4-12F817D06180}" sibTransId="{A9128FD9-09B0-4034-808B-C0791F804FD2}"/>
    <dgm:cxn modelId="{D451B0F8-2B3C-4595-A03D-30D75A633B0B}" type="presOf" srcId="{A9128FD9-09B0-4034-808B-C0791F804FD2}" destId="{EEF5BF4E-4224-40B6-B385-80436069B716}" srcOrd="0" destOrd="0" presId="urn:microsoft.com/office/officeart/2016/7/layout/RepeatingBendingProcessNew"/>
    <dgm:cxn modelId="{895CB1E5-0BAE-425A-A5AD-CF6425CD9116}" type="presParOf" srcId="{651A7A19-D079-4CAC-88B8-3466FC5EB6B0}" destId="{F22DA6ED-B4CA-4927-ABA9-6A5FF187277F}" srcOrd="0" destOrd="0" presId="urn:microsoft.com/office/officeart/2016/7/layout/RepeatingBendingProcessNew"/>
    <dgm:cxn modelId="{1C78915A-7277-438C-A417-7F9E4E8DA3B1}" type="presParOf" srcId="{651A7A19-D079-4CAC-88B8-3466FC5EB6B0}" destId="{33542DF5-A83C-4D2D-A841-3F92BF6FD646}" srcOrd="1" destOrd="0" presId="urn:microsoft.com/office/officeart/2016/7/layout/RepeatingBendingProcessNew"/>
    <dgm:cxn modelId="{24693594-DFC2-48EC-8682-A38DD461A5C4}" type="presParOf" srcId="{33542DF5-A83C-4D2D-A841-3F92BF6FD646}" destId="{6F803F4B-724C-4ACE-A073-88977A3379DC}" srcOrd="0" destOrd="0" presId="urn:microsoft.com/office/officeart/2016/7/layout/RepeatingBendingProcessNew"/>
    <dgm:cxn modelId="{8C61CAFB-83FB-4AE4-95B6-EE6EA4BD724E}" type="presParOf" srcId="{651A7A19-D079-4CAC-88B8-3466FC5EB6B0}" destId="{A583A8E4-3263-4284-8B16-0FFE076EAC53}" srcOrd="2" destOrd="0" presId="urn:microsoft.com/office/officeart/2016/7/layout/RepeatingBendingProcessNew"/>
    <dgm:cxn modelId="{0D8479A0-B8E2-4465-9E70-35BDCB12B3BA}" type="presParOf" srcId="{651A7A19-D079-4CAC-88B8-3466FC5EB6B0}" destId="{2AED4BFA-A474-4EB6-AF17-CC458E063934}" srcOrd="3" destOrd="0" presId="urn:microsoft.com/office/officeart/2016/7/layout/RepeatingBendingProcessNew"/>
    <dgm:cxn modelId="{5949A418-EF8A-4F62-AB5B-CEF8B8D40B1C}" type="presParOf" srcId="{2AED4BFA-A474-4EB6-AF17-CC458E063934}" destId="{96B2EABB-8BA5-4E30-A91C-5C1F54919E8F}" srcOrd="0" destOrd="0" presId="urn:microsoft.com/office/officeart/2016/7/layout/RepeatingBendingProcessNew"/>
    <dgm:cxn modelId="{6B5F1C69-1033-4945-A820-EF4EC6140A04}" type="presParOf" srcId="{651A7A19-D079-4CAC-88B8-3466FC5EB6B0}" destId="{A17A84E3-FD0B-47BF-8FD5-47E2F32D554F}" srcOrd="4" destOrd="0" presId="urn:microsoft.com/office/officeart/2016/7/layout/RepeatingBendingProcessNew"/>
    <dgm:cxn modelId="{8227AEFB-CAC0-45C1-BECD-7706355C5FE5}" type="presParOf" srcId="{651A7A19-D079-4CAC-88B8-3466FC5EB6B0}" destId="{CD7720D0-ADCD-4520-89B5-BBAC364BC362}" srcOrd="5" destOrd="0" presId="urn:microsoft.com/office/officeart/2016/7/layout/RepeatingBendingProcessNew"/>
    <dgm:cxn modelId="{0EBD0837-34C5-4193-BC2D-40D3FCDE2906}" type="presParOf" srcId="{CD7720D0-ADCD-4520-89B5-BBAC364BC362}" destId="{9C3EC4F4-DDC9-4864-8CC2-81975D85369C}" srcOrd="0" destOrd="0" presId="urn:microsoft.com/office/officeart/2016/7/layout/RepeatingBendingProcessNew"/>
    <dgm:cxn modelId="{8E6980FE-9A8F-4D0D-9AE0-53294444C664}" type="presParOf" srcId="{651A7A19-D079-4CAC-88B8-3466FC5EB6B0}" destId="{CB3D002D-3048-4DC7-96AC-911F04C307CE}" srcOrd="6" destOrd="0" presId="urn:microsoft.com/office/officeart/2016/7/layout/RepeatingBendingProcessNew"/>
    <dgm:cxn modelId="{34B222C3-713A-42EA-B047-5EB95DE0CAC1}" type="presParOf" srcId="{651A7A19-D079-4CAC-88B8-3466FC5EB6B0}" destId="{EEF5BF4E-4224-40B6-B385-80436069B716}" srcOrd="7" destOrd="0" presId="urn:microsoft.com/office/officeart/2016/7/layout/RepeatingBendingProcessNew"/>
    <dgm:cxn modelId="{666F1671-71A8-4360-8A2B-397B1D55E7F8}" type="presParOf" srcId="{EEF5BF4E-4224-40B6-B385-80436069B716}" destId="{B6A7DECD-ED41-4896-90DD-40962A85553D}" srcOrd="0" destOrd="0" presId="urn:microsoft.com/office/officeart/2016/7/layout/RepeatingBendingProcessNew"/>
    <dgm:cxn modelId="{486BF775-A476-4123-9573-104E02E2857D}" type="presParOf" srcId="{651A7A19-D079-4CAC-88B8-3466FC5EB6B0}" destId="{8C15B758-0E29-4EEC-B433-F885DDC6B303}" srcOrd="8" destOrd="0" presId="urn:microsoft.com/office/officeart/2016/7/layout/RepeatingBendingProcessNew"/>
    <dgm:cxn modelId="{B356A5C6-CBE2-4B30-A5EB-E041D8864FDA}" type="presParOf" srcId="{651A7A19-D079-4CAC-88B8-3466FC5EB6B0}" destId="{D4509426-A44F-4289-8A31-DBEA1140BCC9}" srcOrd="9" destOrd="0" presId="urn:microsoft.com/office/officeart/2016/7/layout/RepeatingBendingProcessNew"/>
    <dgm:cxn modelId="{E96743AC-F79B-449D-92F9-308D6675CF15}" type="presParOf" srcId="{D4509426-A44F-4289-8A31-DBEA1140BCC9}" destId="{A7EAF55F-5009-4045-86A7-DA16FE5DE70F}" srcOrd="0" destOrd="0" presId="urn:microsoft.com/office/officeart/2016/7/layout/RepeatingBendingProcessNew"/>
    <dgm:cxn modelId="{0273B9E1-F2C3-424E-82AD-660CDA027C2E}" type="presParOf" srcId="{651A7A19-D079-4CAC-88B8-3466FC5EB6B0}" destId="{CD2B8629-8441-4011-918A-A6149EF50217}" srcOrd="10" destOrd="0" presId="urn:microsoft.com/office/officeart/2016/7/layout/RepeatingBendingProcessNew"/>
    <dgm:cxn modelId="{1AD361F9-8BFC-42F4-93A7-99D79F0FE6EE}" type="presParOf" srcId="{651A7A19-D079-4CAC-88B8-3466FC5EB6B0}" destId="{A6D850F8-E8E2-4483-BCC8-BF6D1BC967AE}" srcOrd="11" destOrd="0" presId="urn:microsoft.com/office/officeart/2016/7/layout/RepeatingBendingProcessNew"/>
    <dgm:cxn modelId="{DE6CD01D-5CC6-4B6A-8D11-BE0C34F9E2FA}" type="presParOf" srcId="{A6D850F8-E8E2-4483-BCC8-BF6D1BC967AE}" destId="{A546DCC5-27FA-4889-9824-AA50FCDDCC8F}" srcOrd="0" destOrd="0" presId="urn:microsoft.com/office/officeart/2016/7/layout/RepeatingBendingProcessNew"/>
    <dgm:cxn modelId="{BFD54B4E-0A29-41AE-82C5-31FC2C5F4087}" type="presParOf" srcId="{651A7A19-D079-4CAC-88B8-3466FC5EB6B0}" destId="{45B5A353-E77F-4B1E-8F23-30C78D5E4D98}" srcOrd="12" destOrd="0" presId="urn:microsoft.com/office/officeart/2016/7/layout/RepeatingBendingProcessNew"/>
    <dgm:cxn modelId="{C4EEAEAC-66EC-4BE6-BD42-DC1FC2FE37A2}" type="presParOf" srcId="{651A7A19-D079-4CAC-88B8-3466FC5EB6B0}" destId="{C87F58CA-B75C-408D-B80A-C598FE7BEA50}" srcOrd="13" destOrd="0" presId="urn:microsoft.com/office/officeart/2016/7/layout/RepeatingBendingProcessNew"/>
    <dgm:cxn modelId="{60604ECB-177E-4EEE-84F3-CF771BBE9699}" type="presParOf" srcId="{C87F58CA-B75C-408D-B80A-C598FE7BEA50}" destId="{DA73E3C3-56BD-4B1B-9AEF-88C0F130F9E4}" srcOrd="0" destOrd="0" presId="urn:microsoft.com/office/officeart/2016/7/layout/RepeatingBendingProcessNew"/>
    <dgm:cxn modelId="{9A0C4B23-28BA-4EFE-8E7B-1CF16D3FC054}" type="presParOf" srcId="{651A7A19-D079-4CAC-88B8-3466FC5EB6B0}" destId="{C4495C37-28D1-4009-91C4-F41E92074478}" srcOrd="14" destOrd="0" presId="urn:microsoft.com/office/officeart/2016/7/layout/RepeatingBendingProcessNew"/>
    <dgm:cxn modelId="{523B434F-CABB-4B67-BA18-72D5D3E7A76F}" type="presParOf" srcId="{651A7A19-D079-4CAC-88B8-3466FC5EB6B0}" destId="{5DCC0C6D-E6A9-4D3E-91B7-081ED5314548}" srcOrd="15" destOrd="0" presId="urn:microsoft.com/office/officeart/2016/7/layout/RepeatingBendingProcessNew"/>
    <dgm:cxn modelId="{4E693F19-5642-4B9A-89EC-AAD65E5D8B45}" type="presParOf" srcId="{5DCC0C6D-E6A9-4D3E-91B7-081ED5314548}" destId="{AFB5D93C-BB9A-438A-8819-2967B6974618}" srcOrd="0" destOrd="0" presId="urn:microsoft.com/office/officeart/2016/7/layout/RepeatingBendingProcessNew"/>
    <dgm:cxn modelId="{64A25A81-1305-4EB1-926C-C9EDB6FF11DA}" type="presParOf" srcId="{651A7A19-D079-4CAC-88B8-3466FC5EB6B0}" destId="{2D7C18DF-845D-418F-ABCE-DA84FFA156F4}" srcOrd="16" destOrd="0" presId="urn:microsoft.com/office/officeart/2016/7/layout/RepeatingBendingProcessNew"/>
    <dgm:cxn modelId="{3B05E884-9D55-416A-B083-0C43BD233E4C}" type="presParOf" srcId="{651A7A19-D079-4CAC-88B8-3466FC5EB6B0}" destId="{0EBCA2F4-8A5F-4F51-A5E8-144B78743C1B}" srcOrd="17" destOrd="0" presId="urn:microsoft.com/office/officeart/2016/7/layout/RepeatingBendingProcessNew"/>
    <dgm:cxn modelId="{34D403C4-BACE-4C38-BA8B-09D6DBD4F102}" type="presParOf" srcId="{0EBCA2F4-8A5F-4F51-A5E8-144B78743C1B}" destId="{E571D034-5649-49AF-8622-598FB94C7374}" srcOrd="0" destOrd="0" presId="urn:microsoft.com/office/officeart/2016/7/layout/RepeatingBendingProcessNew"/>
    <dgm:cxn modelId="{E8B0E46A-E0AB-4175-B20F-3957C2BA070A}" type="presParOf" srcId="{651A7A19-D079-4CAC-88B8-3466FC5EB6B0}" destId="{0638ABF3-0A70-440F-A7A5-6B913D1062E9}" srcOrd="18" destOrd="0" presId="urn:microsoft.com/office/officeart/2016/7/layout/RepeatingBendingProcessNew"/>
    <dgm:cxn modelId="{43304254-0244-42B3-89C3-4E471A4E948D}" type="presParOf" srcId="{651A7A19-D079-4CAC-88B8-3466FC5EB6B0}" destId="{4528392A-DF59-4E17-9971-0FBBC2E5EF52}" srcOrd="19" destOrd="0" presId="urn:microsoft.com/office/officeart/2016/7/layout/RepeatingBendingProcessNew"/>
    <dgm:cxn modelId="{624A4434-40A5-4ABD-9902-3689DD1DF647}" type="presParOf" srcId="{4528392A-DF59-4E17-9971-0FBBC2E5EF52}" destId="{8DE51B30-73DC-4E85-BD61-C78AC6D1D1CD}" srcOrd="0" destOrd="0" presId="urn:microsoft.com/office/officeart/2016/7/layout/RepeatingBendingProcessNew"/>
    <dgm:cxn modelId="{73FCC2F9-CC13-4363-B195-A7492CF1FF6E}" type="presParOf" srcId="{651A7A19-D079-4CAC-88B8-3466FC5EB6B0}" destId="{73A0C366-9A81-4912-BAA4-54279E00E3CA}" srcOrd="20" destOrd="0" presId="urn:microsoft.com/office/officeart/2016/7/layout/RepeatingBendingProcessNew"/>
    <dgm:cxn modelId="{FCB06CE6-2A34-442B-96F8-560728033FDE}" type="presParOf" srcId="{651A7A19-D079-4CAC-88B8-3466FC5EB6B0}" destId="{874EDAA6-D222-4335-8900-C1D003D58570}" srcOrd="21" destOrd="0" presId="urn:microsoft.com/office/officeart/2016/7/layout/RepeatingBendingProcessNew"/>
    <dgm:cxn modelId="{51F870BA-18B6-42F8-940A-B155991CCBB2}" type="presParOf" srcId="{874EDAA6-D222-4335-8900-C1D003D58570}" destId="{CFA63CF1-0545-435F-828C-07D065DA2D68}" srcOrd="0" destOrd="0" presId="urn:microsoft.com/office/officeart/2016/7/layout/RepeatingBendingProcessNew"/>
    <dgm:cxn modelId="{2935626C-EAA8-46D9-8E1D-2BA2004F8299}" type="presParOf" srcId="{651A7A19-D079-4CAC-88B8-3466FC5EB6B0}" destId="{AB636F2F-0E74-4652-8ACB-4260D987A144}" srcOrd="22" destOrd="0" presId="urn:microsoft.com/office/officeart/2016/7/layout/RepeatingBendingProcessNew"/>
    <dgm:cxn modelId="{7EEE377B-E18A-435D-8F2E-4B4B0102FD18}" type="presParOf" srcId="{651A7A19-D079-4CAC-88B8-3466FC5EB6B0}" destId="{31983B89-61E0-4496-8CA7-221EF13980BE}" srcOrd="23" destOrd="0" presId="urn:microsoft.com/office/officeart/2016/7/layout/RepeatingBendingProcessNew"/>
    <dgm:cxn modelId="{8232F576-204D-4D5C-A41F-A1DF05DAC1F3}" type="presParOf" srcId="{31983B89-61E0-4496-8CA7-221EF13980BE}" destId="{7FB371BD-D7F9-4314-A12F-DFA87333BF29}" srcOrd="0" destOrd="0" presId="urn:microsoft.com/office/officeart/2016/7/layout/RepeatingBendingProcessNew"/>
    <dgm:cxn modelId="{8C6996E9-4445-4EA2-9E1A-DBC0B226EBA2}" type="presParOf" srcId="{651A7A19-D079-4CAC-88B8-3466FC5EB6B0}" destId="{BB7C9883-D78A-440A-9D49-F4EF6E4A1800}" srcOrd="24" destOrd="0" presId="urn:microsoft.com/office/officeart/2016/7/layout/RepeatingBendingProcessNew"/>
    <dgm:cxn modelId="{71ED194B-A5BB-4099-9B86-A2047FE19CC6}" type="presParOf" srcId="{651A7A19-D079-4CAC-88B8-3466FC5EB6B0}" destId="{AF06EAD0-326E-41FE-9CA9-ED14B7454E86}" srcOrd="25" destOrd="0" presId="urn:microsoft.com/office/officeart/2016/7/layout/RepeatingBendingProcessNew"/>
    <dgm:cxn modelId="{E12199CC-DF56-4E91-B7BE-1E1F84A37FAC}" type="presParOf" srcId="{AF06EAD0-326E-41FE-9CA9-ED14B7454E86}" destId="{D6849FD5-D1D0-4155-88C0-03A084F11FC8}" srcOrd="0" destOrd="0" presId="urn:microsoft.com/office/officeart/2016/7/layout/RepeatingBendingProcessNew"/>
    <dgm:cxn modelId="{0BF49F99-199E-4AC9-8850-581D6F2FD205}" type="presParOf" srcId="{651A7A19-D079-4CAC-88B8-3466FC5EB6B0}" destId="{55491848-E6E2-4025-8198-BDB8CF1AB167}" srcOrd="26" destOrd="0" presId="urn:microsoft.com/office/officeart/2016/7/layout/RepeatingBendingProcessNew"/>
    <dgm:cxn modelId="{35753BC6-0919-46A1-9DAD-E914A948DA60}" type="presParOf" srcId="{651A7A19-D079-4CAC-88B8-3466FC5EB6B0}" destId="{A7EFDBF2-3D0A-435B-BE1E-CC079149BC60}" srcOrd="27" destOrd="0" presId="urn:microsoft.com/office/officeart/2016/7/layout/RepeatingBendingProcessNew"/>
    <dgm:cxn modelId="{F1A016D3-8FA0-46A3-839B-B5558A09E2D9}" type="presParOf" srcId="{A7EFDBF2-3D0A-435B-BE1E-CC079149BC60}" destId="{FEB6C7B7-159B-4AC1-A7B1-AC2E0887DB39}" srcOrd="0" destOrd="0" presId="urn:microsoft.com/office/officeart/2016/7/layout/RepeatingBendingProcessNew"/>
    <dgm:cxn modelId="{99475DDE-CEE0-4C43-B37E-0FB8682983D4}" type="presParOf" srcId="{651A7A19-D079-4CAC-88B8-3466FC5EB6B0}" destId="{71AD4E05-B322-4F50-BE19-9E0BE8DA148D}" srcOrd="28" destOrd="0" presId="urn:microsoft.com/office/officeart/2016/7/layout/RepeatingBendingProcessNew"/>
    <dgm:cxn modelId="{E2D9B93D-DAD4-4B1D-8A7A-0AAF86237311}" type="presParOf" srcId="{651A7A19-D079-4CAC-88B8-3466FC5EB6B0}" destId="{E757CE56-34B9-49FA-BCD6-4036B7D5CEB8}" srcOrd="29" destOrd="0" presId="urn:microsoft.com/office/officeart/2016/7/layout/RepeatingBendingProcessNew"/>
    <dgm:cxn modelId="{6135B784-1DC3-4EE9-B76D-B01082BAECE4}" type="presParOf" srcId="{E757CE56-34B9-49FA-BCD6-4036B7D5CEB8}" destId="{CE599147-62D0-4B1E-8250-6CDCA95013AE}" srcOrd="0" destOrd="0" presId="urn:microsoft.com/office/officeart/2016/7/layout/RepeatingBendingProcessNew"/>
    <dgm:cxn modelId="{87CAE4B8-D07B-484A-B9C9-60C70982B630}" type="presParOf" srcId="{651A7A19-D079-4CAC-88B8-3466FC5EB6B0}" destId="{70F4EA2D-9593-4777-85B6-9FE4823731EE}" srcOrd="30" destOrd="0" presId="urn:microsoft.com/office/officeart/2016/7/layout/RepeatingBendingProcessNew"/>
    <dgm:cxn modelId="{A8CB17EA-93CA-44E4-940A-C0210537B1B7}" type="presParOf" srcId="{651A7A19-D079-4CAC-88B8-3466FC5EB6B0}" destId="{603B7031-E893-4FA5-9D95-6C310D5F585E}" srcOrd="31" destOrd="0" presId="urn:microsoft.com/office/officeart/2016/7/layout/RepeatingBendingProcessNew"/>
    <dgm:cxn modelId="{2FB22BC2-E71C-4F87-9C32-CC0BA5256C03}" type="presParOf" srcId="{603B7031-E893-4FA5-9D95-6C310D5F585E}" destId="{EFB8ED8B-0E76-4CC4-86C8-02CC9964DB74}" srcOrd="0" destOrd="0" presId="urn:microsoft.com/office/officeart/2016/7/layout/RepeatingBendingProcessNew"/>
    <dgm:cxn modelId="{3E6B2B8F-3E0A-42C4-842E-B27B0E174054}" type="presParOf" srcId="{651A7A19-D079-4CAC-88B8-3466FC5EB6B0}" destId="{C8C65EA5-857E-4819-8781-F44F48F6E632}" srcOrd="32" destOrd="0" presId="urn:microsoft.com/office/officeart/2016/7/layout/RepeatingBendingProcessNew"/>
    <dgm:cxn modelId="{5455172C-3BC8-40D0-B014-EC06D46DF757}" type="presParOf" srcId="{651A7A19-D079-4CAC-88B8-3466FC5EB6B0}" destId="{AEB0D086-A69A-4033-BD70-EB126E35A93A}" srcOrd="33" destOrd="0" presId="urn:microsoft.com/office/officeart/2016/7/layout/RepeatingBendingProcessNew"/>
    <dgm:cxn modelId="{036FB47A-1833-4C68-A605-CD697F852E01}" type="presParOf" srcId="{AEB0D086-A69A-4033-BD70-EB126E35A93A}" destId="{839B3EAB-E994-4CDC-ADFA-1690B322FA97}" srcOrd="0" destOrd="0" presId="urn:microsoft.com/office/officeart/2016/7/layout/RepeatingBendingProcessNew"/>
    <dgm:cxn modelId="{45801034-858C-4582-AD6A-4A4F1C1EC5B4}" type="presParOf" srcId="{651A7A19-D079-4CAC-88B8-3466FC5EB6B0}" destId="{4A200E75-0029-4928-AC1D-CAB3816C9450}" srcOrd="34" destOrd="0" presId="urn:microsoft.com/office/officeart/2016/7/layout/RepeatingBendingProcessNew"/>
    <dgm:cxn modelId="{FB3AD0B9-FA43-4BA1-BC46-658457CB6E53}" type="presParOf" srcId="{651A7A19-D079-4CAC-88B8-3466FC5EB6B0}" destId="{A3550CA3-F554-4775-97B2-7CB65F8EF416}" srcOrd="35" destOrd="0" presId="urn:microsoft.com/office/officeart/2016/7/layout/RepeatingBendingProcessNew"/>
    <dgm:cxn modelId="{0DA274DE-F6D7-473F-A418-22AC1F286A90}" type="presParOf" srcId="{A3550CA3-F554-4775-97B2-7CB65F8EF416}" destId="{42A0472F-B2BF-4A82-AEF3-43827564E51C}" srcOrd="0" destOrd="0" presId="urn:microsoft.com/office/officeart/2016/7/layout/RepeatingBendingProcessNew"/>
    <dgm:cxn modelId="{14104CFE-8875-4E3C-827A-9934E885664D}" type="presParOf" srcId="{651A7A19-D079-4CAC-88B8-3466FC5EB6B0}" destId="{CE96CDE6-FF50-4861-A243-405742F9C384}" srcOrd="36" destOrd="0" presId="urn:microsoft.com/office/officeart/2016/7/layout/RepeatingBendingProcessNew"/>
    <dgm:cxn modelId="{DC727E97-FF1F-481A-A60C-DF4453D89758}" type="presParOf" srcId="{651A7A19-D079-4CAC-88B8-3466FC5EB6B0}" destId="{C4812332-0778-4253-BF3C-298CC3E43E7D}" srcOrd="37" destOrd="0" presId="urn:microsoft.com/office/officeart/2016/7/layout/RepeatingBendingProcessNew"/>
    <dgm:cxn modelId="{101A1D09-E368-42AD-88E4-3F151046C0D5}" type="presParOf" srcId="{C4812332-0778-4253-BF3C-298CC3E43E7D}" destId="{F22ED9E4-F3A8-463D-82E5-57FAA4828B25}" srcOrd="0" destOrd="0" presId="urn:microsoft.com/office/officeart/2016/7/layout/RepeatingBendingProcessNew"/>
    <dgm:cxn modelId="{ED410579-942B-449A-835D-AA5DF5965BDE}" type="presParOf" srcId="{651A7A19-D079-4CAC-88B8-3466FC5EB6B0}" destId="{86E6758E-FAE8-4CE2-A26E-1EE905ADDEA2}" srcOrd="38" destOrd="0" presId="urn:microsoft.com/office/officeart/2016/7/layout/RepeatingBendingProcessNew"/>
    <dgm:cxn modelId="{EA93D752-F0EE-4F55-911C-EBF142A85FFF}" type="presParOf" srcId="{651A7A19-D079-4CAC-88B8-3466FC5EB6B0}" destId="{2CF3610F-948A-43C8-98AA-9BB59E493307}" srcOrd="39" destOrd="0" presId="urn:microsoft.com/office/officeart/2016/7/layout/RepeatingBendingProcessNew"/>
    <dgm:cxn modelId="{4454D376-F275-473F-9BE1-808C88D781C1}" type="presParOf" srcId="{2CF3610F-948A-43C8-98AA-9BB59E493307}" destId="{6BCF4879-4A5B-4674-87D1-21426E7AE9B7}" srcOrd="0" destOrd="0" presId="urn:microsoft.com/office/officeart/2016/7/layout/RepeatingBendingProcessNew"/>
    <dgm:cxn modelId="{AE3C5C0D-85E6-4710-9F4F-48C19331AEFB}" type="presParOf" srcId="{651A7A19-D079-4CAC-88B8-3466FC5EB6B0}" destId="{F5EBBE9B-C6A0-4738-93A2-A555ED3211E4}" srcOrd="40" destOrd="0" presId="urn:microsoft.com/office/officeart/2016/7/layout/RepeatingBendingProcessNew"/>
    <dgm:cxn modelId="{7468545D-DFE9-4088-BA5C-0C51DEE9BFE4}" type="presParOf" srcId="{651A7A19-D079-4CAC-88B8-3466FC5EB6B0}" destId="{29A9D4F9-780F-4375-AFA0-96E5765FC401}" srcOrd="41" destOrd="0" presId="urn:microsoft.com/office/officeart/2016/7/layout/RepeatingBendingProcessNew"/>
    <dgm:cxn modelId="{0C39A099-F49A-4886-A6EE-21FC37A0FC1A}" type="presParOf" srcId="{29A9D4F9-780F-4375-AFA0-96E5765FC401}" destId="{28F6FC11-B8B9-4B30-A3CE-111B5BB678F0}" srcOrd="0" destOrd="0" presId="urn:microsoft.com/office/officeart/2016/7/layout/RepeatingBendingProcessNew"/>
    <dgm:cxn modelId="{04804358-22C7-4E13-8815-68E66011D066}" type="presParOf" srcId="{651A7A19-D079-4CAC-88B8-3466FC5EB6B0}" destId="{761C920C-3572-467E-B778-55468625F68F}" srcOrd="4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42DF5-A83C-4D2D-A841-3F92BF6FD646}">
      <dsp:nvSpPr>
        <dsp:cNvPr id="0" name=""/>
        <dsp:cNvSpPr/>
      </dsp:nvSpPr>
      <dsp:spPr>
        <a:xfrm>
          <a:off x="1108022" y="1027275"/>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13176" y="1071725"/>
        <a:ext cx="12679" cy="2538"/>
      </dsp:txXfrm>
    </dsp:sp>
    <dsp:sp modelId="{F22DA6ED-B4CA-4927-ABA9-6A5FF187277F}">
      <dsp:nvSpPr>
        <dsp:cNvPr id="0" name=""/>
        <dsp:cNvSpPr/>
      </dsp:nvSpPr>
      <dsp:spPr>
        <a:xfrm>
          <a:off x="7272" y="742230"/>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IN" sz="1200" kern="1200" dirty="0"/>
            <a:t>1960’s</a:t>
          </a:r>
          <a:endParaRPr lang="en-US" sz="1200" kern="1200" dirty="0"/>
        </a:p>
      </dsp:txBody>
      <dsp:txXfrm>
        <a:off x="7272" y="742230"/>
        <a:ext cx="1102550" cy="661530"/>
      </dsp:txXfrm>
    </dsp:sp>
    <dsp:sp modelId="{2AED4BFA-A474-4EB6-AF17-CC458E063934}">
      <dsp:nvSpPr>
        <dsp:cNvPr id="0" name=""/>
        <dsp:cNvSpPr/>
      </dsp:nvSpPr>
      <dsp:spPr>
        <a:xfrm>
          <a:off x="2917583" y="1027275"/>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2736" y="1071725"/>
        <a:ext cx="12679" cy="2538"/>
      </dsp:txXfrm>
    </dsp:sp>
    <dsp:sp modelId="{A583A8E4-3263-4284-8B16-0FFE076EAC53}">
      <dsp:nvSpPr>
        <dsp:cNvPr id="0" name=""/>
        <dsp:cNvSpPr/>
      </dsp:nvSpPr>
      <dsp:spPr>
        <a:xfrm>
          <a:off x="1363409" y="570804"/>
          <a:ext cx="1555973" cy="100438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1962 - On July 2, 1962, Sam Walton opens the first Walmart store in Rogers, Arkansas.</a:t>
          </a:r>
        </a:p>
      </dsp:txBody>
      <dsp:txXfrm>
        <a:off x="1363409" y="570804"/>
        <a:ext cx="1555973" cy="1004381"/>
      </dsp:txXfrm>
    </dsp:sp>
    <dsp:sp modelId="{CD7720D0-ADCD-4520-89B5-BBAC364BC362}">
      <dsp:nvSpPr>
        <dsp:cNvPr id="0" name=""/>
        <dsp:cNvSpPr/>
      </dsp:nvSpPr>
      <dsp:spPr>
        <a:xfrm>
          <a:off x="4631243" y="1027275"/>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6397" y="1071725"/>
        <a:ext cx="12679" cy="2538"/>
      </dsp:txXfrm>
    </dsp:sp>
    <dsp:sp modelId="{A17A84E3-FD0B-47BF-8FD5-47E2F32D554F}">
      <dsp:nvSpPr>
        <dsp:cNvPr id="0" name=""/>
        <dsp:cNvSpPr/>
      </dsp:nvSpPr>
      <dsp:spPr>
        <a:xfrm>
          <a:off x="3172969" y="584997"/>
          <a:ext cx="1460074" cy="97599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1969 - The company officially incorporates as Wal-Mart Stores, Inc.</a:t>
          </a:r>
        </a:p>
      </dsp:txBody>
      <dsp:txXfrm>
        <a:off x="3172969" y="584997"/>
        <a:ext cx="1460074" cy="975995"/>
      </dsp:txXfrm>
    </dsp:sp>
    <dsp:sp modelId="{EEF5BF4E-4224-40B6-B385-80436069B716}">
      <dsp:nvSpPr>
        <dsp:cNvPr id="0" name=""/>
        <dsp:cNvSpPr/>
      </dsp:nvSpPr>
      <dsp:spPr>
        <a:xfrm>
          <a:off x="5987380" y="1027275"/>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92534" y="1071725"/>
        <a:ext cx="12679" cy="2538"/>
      </dsp:txXfrm>
    </dsp:sp>
    <dsp:sp modelId="{CB3D002D-3048-4DC7-96AC-911F04C307CE}">
      <dsp:nvSpPr>
        <dsp:cNvPr id="0" name=""/>
        <dsp:cNvSpPr/>
      </dsp:nvSpPr>
      <dsp:spPr>
        <a:xfrm>
          <a:off x="4886630" y="742230"/>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1970’s </a:t>
          </a:r>
        </a:p>
      </dsp:txBody>
      <dsp:txXfrm>
        <a:off x="4886630" y="742230"/>
        <a:ext cx="1102550" cy="661530"/>
      </dsp:txXfrm>
    </dsp:sp>
    <dsp:sp modelId="{D4509426-A44F-4289-8A31-DBEA1140BCC9}">
      <dsp:nvSpPr>
        <dsp:cNvPr id="0" name=""/>
        <dsp:cNvSpPr/>
      </dsp:nvSpPr>
      <dsp:spPr>
        <a:xfrm>
          <a:off x="7974583" y="1027275"/>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79737" y="1071725"/>
        <a:ext cx="12679" cy="2538"/>
      </dsp:txXfrm>
    </dsp:sp>
    <dsp:sp modelId="{8C15B758-0E29-4EEC-B433-F885DDC6B303}">
      <dsp:nvSpPr>
        <dsp:cNvPr id="0" name=""/>
        <dsp:cNvSpPr/>
      </dsp:nvSpPr>
      <dsp:spPr>
        <a:xfrm>
          <a:off x="6242766" y="545140"/>
          <a:ext cx="1733616" cy="105570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1970 - Walmart becomes a publicly traded company. The first stock is sold at $16.50 per share.</a:t>
          </a:r>
        </a:p>
      </dsp:txBody>
      <dsp:txXfrm>
        <a:off x="6242766" y="545140"/>
        <a:ext cx="1733616" cy="1055709"/>
      </dsp:txXfrm>
    </dsp:sp>
    <dsp:sp modelId="{A6D850F8-E8E2-4483-BCC8-BF6D1BC967AE}">
      <dsp:nvSpPr>
        <dsp:cNvPr id="0" name=""/>
        <dsp:cNvSpPr/>
      </dsp:nvSpPr>
      <dsp:spPr>
        <a:xfrm>
          <a:off x="558547" y="1401960"/>
          <a:ext cx="8222697" cy="672664"/>
        </a:xfrm>
        <a:custGeom>
          <a:avLst/>
          <a:gdLst/>
          <a:ahLst/>
          <a:cxnLst/>
          <a:rect l="0" t="0" r="0" b="0"/>
          <a:pathLst>
            <a:path>
              <a:moveTo>
                <a:pt x="8222697" y="0"/>
              </a:moveTo>
              <a:lnTo>
                <a:pt x="8222697" y="353432"/>
              </a:lnTo>
              <a:lnTo>
                <a:pt x="0" y="353432"/>
              </a:lnTo>
              <a:lnTo>
                <a:pt x="0" y="672664"/>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63578" y="1737023"/>
        <a:ext cx="412635" cy="2538"/>
      </dsp:txXfrm>
    </dsp:sp>
    <dsp:sp modelId="{CD2B8629-8441-4011-918A-A6149EF50217}">
      <dsp:nvSpPr>
        <dsp:cNvPr id="0" name=""/>
        <dsp:cNvSpPr/>
      </dsp:nvSpPr>
      <dsp:spPr>
        <a:xfrm>
          <a:off x="8229970" y="742230"/>
          <a:ext cx="1102550" cy="6615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a:t>1978 - First pharmacy opens</a:t>
          </a:r>
        </a:p>
      </dsp:txBody>
      <dsp:txXfrm>
        <a:off x="8229970" y="742230"/>
        <a:ext cx="1102550" cy="661530"/>
      </dsp:txXfrm>
    </dsp:sp>
    <dsp:sp modelId="{C87F58CA-B75C-408D-B80A-C598FE7BEA50}">
      <dsp:nvSpPr>
        <dsp:cNvPr id="0" name=""/>
        <dsp:cNvSpPr/>
      </dsp:nvSpPr>
      <dsp:spPr>
        <a:xfrm>
          <a:off x="1108022" y="2392070"/>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13176" y="2436520"/>
        <a:ext cx="12679" cy="2538"/>
      </dsp:txXfrm>
    </dsp:sp>
    <dsp:sp modelId="{45B5A353-E77F-4B1E-8F23-30C78D5E4D98}">
      <dsp:nvSpPr>
        <dsp:cNvPr id="0" name=""/>
        <dsp:cNvSpPr/>
      </dsp:nvSpPr>
      <dsp:spPr>
        <a:xfrm>
          <a:off x="7272" y="2107024"/>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1980’s </a:t>
          </a:r>
        </a:p>
      </dsp:txBody>
      <dsp:txXfrm>
        <a:off x="7272" y="2107024"/>
        <a:ext cx="1102550" cy="661530"/>
      </dsp:txXfrm>
    </dsp:sp>
    <dsp:sp modelId="{5DCC0C6D-E6A9-4D3E-91B7-081ED5314548}">
      <dsp:nvSpPr>
        <dsp:cNvPr id="0" name=""/>
        <dsp:cNvSpPr/>
      </dsp:nvSpPr>
      <dsp:spPr>
        <a:xfrm>
          <a:off x="3469993" y="2392070"/>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5147" y="2436520"/>
        <a:ext cx="12679" cy="2538"/>
      </dsp:txXfrm>
    </dsp:sp>
    <dsp:sp modelId="{C4495C37-28D1-4009-91C4-F41E92074478}">
      <dsp:nvSpPr>
        <dsp:cNvPr id="0" name=""/>
        <dsp:cNvSpPr/>
      </dsp:nvSpPr>
      <dsp:spPr>
        <a:xfrm>
          <a:off x="1363409" y="1854436"/>
          <a:ext cx="2108384" cy="116670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1980 -  Walmart reaches $1 billion in annual sales, faster than any other company at that time. Walmart has 276 stores and employs 21,000 associates.</a:t>
          </a:r>
        </a:p>
      </dsp:txBody>
      <dsp:txXfrm>
        <a:off x="1363409" y="1854436"/>
        <a:ext cx="2108384" cy="1166707"/>
      </dsp:txXfrm>
    </dsp:sp>
    <dsp:sp modelId="{0EBCA2F4-8A5F-4F51-A5E8-144B78743C1B}">
      <dsp:nvSpPr>
        <dsp:cNvPr id="0" name=""/>
        <dsp:cNvSpPr/>
      </dsp:nvSpPr>
      <dsp:spPr>
        <a:xfrm>
          <a:off x="4826130" y="2392070"/>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1284" y="2436520"/>
        <a:ext cx="12679" cy="2538"/>
      </dsp:txXfrm>
    </dsp:sp>
    <dsp:sp modelId="{2D7C18DF-845D-418F-ABCE-DA84FFA156F4}">
      <dsp:nvSpPr>
        <dsp:cNvPr id="0" name=""/>
        <dsp:cNvSpPr/>
      </dsp:nvSpPr>
      <dsp:spPr>
        <a:xfrm>
          <a:off x="3725380" y="2107024"/>
          <a:ext cx="1102550" cy="6615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1983 The first Sam's Club opens</a:t>
          </a:r>
          <a:endParaRPr lang="en-IN" sz="1200" kern="1200" dirty="0"/>
        </a:p>
      </dsp:txBody>
      <dsp:txXfrm>
        <a:off x="3725380" y="2107024"/>
        <a:ext cx="1102550" cy="661530"/>
      </dsp:txXfrm>
    </dsp:sp>
    <dsp:sp modelId="{4528392A-DF59-4E17-9971-0FBBC2E5EF52}">
      <dsp:nvSpPr>
        <dsp:cNvPr id="0" name=""/>
        <dsp:cNvSpPr/>
      </dsp:nvSpPr>
      <dsp:spPr>
        <a:xfrm>
          <a:off x="6529868" y="2392070"/>
          <a:ext cx="1128142" cy="91440"/>
        </a:xfrm>
        <a:custGeom>
          <a:avLst/>
          <a:gdLst/>
          <a:ahLst/>
          <a:cxnLst/>
          <a:rect l="0" t="0" r="0" b="0"/>
          <a:pathLst>
            <a:path>
              <a:moveTo>
                <a:pt x="0" y="45720"/>
              </a:moveTo>
              <a:lnTo>
                <a:pt x="1128142"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64971" y="2436520"/>
        <a:ext cx="57937" cy="2538"/>
      </dsp:txXfrm>
    </dsp:sp>
    <dsp:sp modelId="{0638ABF3-0A70-440F-A7A5-6B913D1062E9}">
      <dsp:nvSpPr>
        <dsp:cNvPr id="0" name=""/>
        <dsp:cNvSpPr/>
      </dsp:nvSpPr>
      <dsp:spPr>
        <a:xfrm>
          <a:off x="5081517" y="1938807"/>
          <a:ext cx="1450151" cy="99796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1987 - The company installs the largest private satellite communication system in the U.S.</a:t>
          </a:r>
        </a:p>
      </dsp:txBody>
      <dsp:txXfrm>
        <a:off x="5081517" y="1938807"/>
        <a:ext cx="1450151" cy="997964"/>
      </dsp:txXfrm>
    </dsp:sp>
    <dsp:sp modelId="{874EDAA6-D222-4335-8900-C1D003D58570}">
      <dsp:nvSpPr>
        <dsp:cNvPr id="0" name=""/>
        <dsp:cNvSpPr/>
      </dsp:nvSpPr>
      <dsp:spPr>
        <a:xfrm>
          <a:off x="558547" y="2891827"/>
          <a:ext cx="7956554" cy="566826"/>
        </a:xfrm>
        <a:custGeom>
          <a:avLst/>
          <a:gdLst/>
          <a:ahLst/>
          <a:cxnLst/>
          <a:rect l="0" t="0" r="0" b="0"/>
          <a:pathLst>
            <a:path>
              <a:moveTo>
                <a:pt x="7956554" y="0"/>
              </a:moveTo>
              <a:lnTo>
                <a:pt x="7956554" y="300513"/>
              </a:lnTo>
              <a:lnTo>
                <a:pt x="0" y="300513"/>
              </a:lnTo>
              <a:lnTo>
                <a:pt x="0" y="566826"/>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37351" y="3173971"/>
        <a:ext cx="398947" cy="2538"/>
      </dsp:txXfrm>
    </dsp:sp>
    <dsp:sp modelId="{73A0C366-9A81-4912-BAA4-54279E00E3CA}">
      <dsp:nvSpPr>
        <dsp:cNvPr id="0" name=""/>
        <dsp:cNvSpPr/>
      </dsp:nvSpPr>
      <dsp:spPr>
        <a:xfrm>
          <a:off x="7690411" y="1981952"/>
          <a:ext cx="1649381" cy="91167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1988 - The first Walmart Supercenter opens in Washington, Missour.</a:t>
          </a:r>
        </a:p>
      </dsp:txBody>
      <dsp:txXfrm>
        <a:off x="7690411" y="1981952"/>
        <a:ext cx="1649381" cy="911674"/>
      </dsp:txXfrm>
    </dsp:sp>
    <dsp:sp modelId="{31983B89-61E0-4496-8CA7-221EF13980BE}">
      <dsp:nvSpPr>
        <dsp:cNvPr id="0" name=""/>
        <dsp:cNvSpPr/>
      </dsp:nvSpPr>
      <dsp:spPr>
        <a:xfrm>
          <a:off x="1108022" y="37760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13176" y="3820549"/>
        <a:ext cx="12679" cy="2538"/>
      </dsp:txXfrm>
    </dsp:sp>
    <dsp:sp modelId="{AB636F2F-0E74-4652-8ACB-4260D987A144}">
      <dsp:nvSpPr>
        <dsp:cNvPr id="0" name=""/>
        <dsp:cNvSpPr/>
      </dsp:nvSpPr>
      <dsp:spPr>
        <a:xfrm>
          <a:off x="7272" y="3491053"/>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1990’s</a:t>
          </a:r>
        </a:p>
      </dsp:txBody>
      <dsp:txXfrm>
        <a:off x="7272" y="3491053"/>
        <a:ext cx="1102550" cy="661530"/>
      </dsp:txXfrm>
    </dsp:sp>
    <dsp:sp modelId="{AF06EAD0-326E-41FE-9CA9-ED14B7454E86}">
      <dsp:nvSpPr>
        <dsp:cNvPr id="0" name=""/>
        <dsp:cNvSpPr/>
      </dsp:nvSpPr>
      <dsp:spPr>
        <a:xfrm>
          <a:off x="3077783" y="37760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2937" y="3820549"/>
        <a:ext cx="12679" cy="2538"/>
      </dsp:txXfrm>
    </dsp:sp>
    <dsp:sp modelId="{BB7C9883-D78A-440A-9D49-F4EF6E4A1800}">
      <dsp:nvSpPr>
        <dsp:cNvPr id="0" name=""/>
        <dsp:cNvSpPr/>
      </dsp:nvSpPr>
      <dsp:spPr>
        <a:xfrm>
          <a:off x="1363409" y="3274730"/>
          <a:ext cx="1716174" cy="109417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1991 - Through a joint venture with Cifra, a Mexican retail company, Walmart goes global, opening a Sam's Club in Mexico City.</a:t>
          </a:r>
        </a:p>
      </dsp:txBody>
      <dsp:txXfrm>
        <a:off x="1363409" y="3274730"/>
        <a:ext cx="1716174" cy="1094177"/>
      </dsp:txXfrm>
    </dsp:sp>
    <dsp:sp modelId="{A7EFDBF2-3D0A-435B-BE1E-CC079149BC60}">
      <dsp:nvSpPr>
        <dsp:cNvPr id="0" name=""/>
        <dsp:cNvSpPr/>
      </dsp:nvSpPr>
      <dsp:spPr>
        <a:xfrm>
          <a:off x="4538850" y="37760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44003" y="3820549"/>
        <a:ext cx="12679" cy="2538"/>
      </dsp:txXfrm>
    </dsp:sp>
    <dsp:sp modelId="{55491848-E6E2-4025-8198-BDB8CF1AB167}">
      <dsp:nvSpPr>
        <dsp:cNvPr id="0" name=""/>
        <dsp:cNvSpPr/>
      </dsp:nvSpPr>
      <dsp:spPr>
        <a:xfrm>
          <a:off x="3333170" y="3358218"/>
          <a:ext cx="1207479" cy="92720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1992 - Rob Walton becomes chairman of the board. </a:t>
          </a:r>
        </a:p>
      </dsp:txBody>
      <dsp:txXfrm>
        <a:off x="3333170" y="3358218"/>
        <a:ext cx="1207479" cy="927200"/>
      </dsp:txXfrm>
    </dsp:sp>
    <dsp:sp modelId="{E757CE56-34B9-49FA-BCD6-4036B7D5CEB8}">
      <dsp:nvSpPr>
        <dsp:cNvPr id="0" name=""/>
        <dsp:cNvSpPr/>
      </dsp:nvSpPr>
      <dsp:spPr>
        <a:xfrm>
          <a:off x="5894986" y="37760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00140" y="3820549"/>
        <a:ext cx="12679" cy="2538"/>
      </dsp:txXfrm>
    </dsp:sp>
    <dsp:sp modelId="{71AD4E05-B322-4F50-BE19-9E0BE8DA148D}">
      <dsp:nvSpPr>
        <dsp:cNvPr id="0" name=""/>
        <dsp:cNvSpPr/>
      </dsp:nvSpPr>
      <dsp:spPr>
        <a:xfrm>
          <a:off x="4794236" y="3491053"/>
          <a:ext cx="1102550" cy="661530"/>
        </a:xfrm>
        <a:prstGeom prst="rect">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IN" sz="1200" kern="1200" dirty="0"/>
            <a:t>Sam Walton passed away in 1992</a:t>
          </a:r>
        </a:p>
      </dsp:txBody>
      <dsp:txXfrm>
        <a:off x="4794236" y="3491053"/>
        <a:ext cx="1102550" cy="661530"/>
      </dsp:txXfrm>
    </dsp:sp>
    <dsp:sp modelId="{603B7031-E893-4FA5-9D95-6C310D5F585E}">
      <dsp:nvSpPr>
        <dsp:cNvPr id="0" name=""/>
        <dsp:cNvSpPr/>
      </dsp:nvSpPr>
      <dsp:spPr>
        <a:xfrm>
          <a:off x="7511225" y="37760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616379" y="3820549"/>
        <a:ext cx="12679" cy="2538"/>
      </dsp:txXfrm>
    </dsp:sp>
    <dsp:sp modelId="{70F4EA2D-9593-4777-85B6-9FE4823731EE}">
      <dsp:nvSpPr>
        <dsp:cNvPr id="0" name=""/>
        <dsp:cNvSpPr/>
      </dsp:nvSpPr>
      <dsp:spPr>
        <a:xfrm>
          <a:off x="6150373" y="3387554"/>
          <a:ext cx="1362652" cy="86852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1998 - The Neighborhood Market format is Introduced</a:t>
          </a:r>
          <a:endParaRPr lang="en-IN" sz="1200" kern="1200" dirty="0"/>
        </a:p>
      </dsp:txBody>
      <dsp:txXfrm>
        <a:off x="6150373" y="3387554"/>
        <a:ext cx="1362652" cy="868529"/>
      </dsp:txXfrm>
    </dsp:sp>
    <dsp:sp modelId="{AEB0D086-A69A-4033-BD70-EB126E35A93A}">
      <dsp:nvSpPr>
        <dsp:cNvPr id="0" name=""/>
        <dsp:cNvSpPr/>
      </dsp:nvSpPr>
      <dsp:spPr>
        <a:xfrm>
          <a:off x="710330" y="4150784"/>
          <a:ext cx="7607557" cy="521270"/>
        </a:xfrm>
        <a:custGeom>
          <a:avLst/>
          <a:gdLst/>
          <a:ahLst/>
          <a:cxnLst/>
          <a:rect l="0" t="0" r="0" b="0"/>
          <a:pathLst>
            <a:path>
              <a:moveTo>
                <a:pt x="7607557" y="0"/>
              </a:moveTo>
              <a:lnTo>
                <a:pt x="7607557" y="277735"/>
              </a:lnTo>
              <a:lnTo>
                <a:pt x="0" y="277735"/>
              </a:lnTo>
              <a:lnTo>
                <a:pt x="0" y="52127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23420" y="4410150"/>
        <a:ext cx="381377" cy="2538"/>
      </dsp:txXfrm>
    </dsp:sp>
    <dsp:sp modelId="{C8C65EA5-857E-4819-8781-F44F48F6E632}">
      <dsp:nvSpPr>
        <dsp:cNvPr id="0" name=""/>
        <dsp:cNvSpPr/>
      </dsp:nvSpPr>
      <dsp:spPr>
        <a:xfrm>
          <a:off x="7766612" y="3491053"/>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a:t>2000’s </a:t>
          </a:r>
        </a:p>
      </dsp:txBody>
      <dsp:txXfrm>
        <a:off x="7766612" y="3491053"/>
        <a:ext cx="1102550" cy="661530"/>
      </dsp:txXfrm>
    </dsp:sp>
    <dsp:sp modelId="{A3550CA3-F554-4775-97B2-7CB65F8EF416}">
      <dsp:nvSpPr>
        <dsp:cNvPr id="0" name=""/>
        <dsp:cNvSpPr/>
      </dsp:nvSpPr>
      <dsp:spPr>
        <a:xfrm>
          <a:off x="1411587" y="51496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6741" y="5194149"/>
        <a:ext cx="12679" cy="2538"/>
      </dsp:txXfrm>
    </dsp:sp>
    <dsp:sp modelId="{4A200E75-0029-4928-AC1D-CAB3816C9450}">
      <dsp:nvSpPr>
        <dsp:cNvPr id="0" name=""/>
        <dsp:cNvSpPr/>
      </dsp:nvSpPr>
      <dsp:spPr>
        <a:xfrm>
          <a:off x="7272" y="4704454"/>
          <a:ext cx="1406115" cy="981928"/>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2000 - H. Lee Scott, Jr. succeeds David Glass as CEO. Walmart.com is founded</a:t>
          </a:r>
        </a:p>
      </dsp:txBody>
      <dsp:txXfrm>
        <a:off x="7272" y="4704454"/>
        <a:ext cx="1406115" cy="981928"/>
      </dsp:txXfrm>
    </dsp:sp>
    <dsp:sp modelId="{C4812332-0778-4253-BF3C-298CC3E43E7D}">
      <dsp:nvSpPr>
        <dsp:cNvPr id="0" name=""/>
        <dsp:cNvSpPr/>
      </dsp:nvSpPr>
      <dsp:spPr>
        <a:xfrm>
          <a:off x="3444580" y="51496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9733" y="5194149"/>
        <a:ext cx="12679" cy="2538"/>
      </dsp:txXfrm>
    </dsp:sp>
    <dsp:sp modelId="{CE96CDE6-FF50-4861-A243-405742F9C384}">
      <dsp:nvSpPr>
        <dsp:cNvPr id="0" name=""/>
        <dsp:cNvSpPr/>
      </dsp:nvSpPr>
      <dsp:spPr>
        <a:xfrm>
          <a:off x="1666974" y="4706144"/>
          <a:ext cx="1779405" cy="978548"/>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2006  - Walmart introduces its $4 generic-drug prescription program.</a:t>
          </a:r>
        </a:p>
      </dsp:txBody>
      <dsp:txXfrm>
        <a:off x="1666974" y="4706144"/>
        <a:ext cx="1779405" cy="978548"/>
      </dsp:txXfrm>
    </dsp:sp>
    <dsp:sp modelId="{2CF3610F-948A-43C8-98AA-9BB59E493307}">
      <dsp:nvSpPr>
        <dsp:cNvPr id="0" name=""/>
        <dsp:cNvSpPr/>
      </dsp:nvSpPr>
      <dsp:spPr>
        <a:xfrm>
          <a:off x="4800716" y="51496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05870" y="5194149"/>
        <a:ext cx="12679" cy="2538"/>
      </dsp:txXfrm>
    </dsp:sp>
    <dsp:sp modelId="{86E6758E-FAE8-4CE2-A26E-1EE905ADDEA2}">
      <dsp:nvSpPr>
        <dsp:cNvPr id="0" name=""/>
        <dsp:cNvSpPr/>
      </dsp:nvSpPr>
      <dsp:spPr>
        <a:xfrm>
          <a:off x="3699966" y="4864653"/>
          <a:ext cx="1102550" cy="661530"/>
        </a:xfrm>
        <a:prstGeom prst="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a:t>2010’s</a:t>
          </a:r>
        </a:p>
      </dsp:txBody>
      <dsp:txXfrm>
        <a:off x="3699966" y="4864653"/>
        <a:ext cx="1102550" cy="661530"/>
      </dsp:txXfrm>
    </dsp:sp>
    <dsp:sp modelId="{29A9D4F9-780F-4375-AFA0-96E5765FC401}">
      <dsp:nvSpPr>
        <dsp:cNvPr id="0" name=""/>
        <dsp:cNvSpPr/>
      </dsp:nvSpPr>
      <dsp:spPr>
        <a:xfrm>
          <a:off x="6607178" y="5149698"/>
          <a:ext cx="222986" cy="91440"/>
        </a:xfrm>
        <a:custGeom>
          <a:avLst/>
          <a:gdLst/>
          <a:ahLst/>
          <a:cxnLst/>
          <a:rect l="0" t="0" r="0" b="0"/>
          <a:pathLst>
            <a:path>
              <a:moveTo>
                <a:pt x="0" y="45720"/>
              </a:moveTo>
              <a:lnTo>
                <a:pt x="22298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12332" y="5194149"/>
        <a:ext cx="12679" cy="2538"/>
      </dsp:txXfrm>
    </dsp:sp>
    <dsp:sp modelId="{F5EBBE9B-C6A0-4738-93A2-A555ED3211E4}">
      <dsp:nvSpPr>
        <dsp:cNvPr id="0" name=""/>
        <dsp:cNvSpPr/>
      </dsp:nvSpPr>
      <dsp:spPr>
        <a:xfrm>
          <a:off x="5056103" y="4690003"/>
          <a:ext cx="1552875" cy="101083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2010 - Bharti Walmart, a joint venture, opens its first store in India</a:t>
          </a:r>
        </a:p>
      </dsp:txBody>
      <dsp:txXfrm>
        <a:off x="5056103" y="4690003"/>
        <a:ext cx="1552875" cy="1010831"/>
      </dsp:txXfrm>
    </dsp:sp>
    <dsp:sp modelId="{761C920C-3572-467E-B778-55468625F68F}">
      <dsp:nvSpPr>
        <dsp:cNvPr id="0" name=""/>
        <dsp:cNvSpPr/>
      </dsp:nvSpPr>
      <dsp:spPr>
        <a:xfrm>
          <a:off x="6862565" y="4622494"/>
          <a:ext cx="1887466" cy="114584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026" tIns="56710" rIns="54026" bIns="56710" numCol="1" spcCol="1270" anchor="ctr" anchorCtr="0">
          <a:noAutofit/>
        </a:bodyPr>
        <a:lstStyle/>
        <a:p>
          <a:pPr marL="0" lvl="0" indent="0" algn="ctr" defTabSz="533400">
            <a:lnSpc>
              <a:spcPct val="90000"/>
            </a:lnSpc>
            <a:spcBef>
              <a:spcPct val="0"/>
            </a:spcBef>
            <a:spcAft>
              <a:spcPct val="35000"/>
            </a:spcAft>
            <a:buNone/>
          </a:pPr>
          <a:r>
            <a:rPr lang="en-US" sz="1200" kern="1200" dirty="0"/>
            <a:t>2019 - John Furner named President and CEO of Walmart U.S. First Walmart Health Center opens</a:t>
          </a:r>
        </a:p>
      </dsp:txBody>
      <dsp:txXfrm>
        <a:off x="6862565" y="4622494"/>
        <a:ext cx="1887466" cy="114584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B167F-612D-4087-B6AC-FC498980EA76}" type="datetimeFigureOut">
              <a:rPr lang="en-IN" smtClean="0"/>
              <a:t>26-08-2024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05759-ADBF-4859-B28E-EB2E111D7936}" type="slidenum">
              <a:rPr lang="en-IN" smtClean="0"/>
              <a:t>‹#›</a:t>
            </a:fld>
            <a:endParaRPr lang="en-IN"/>
          </a:p>
        </p:txBody>
      </p:sp>
    </p:spTree>
    <p:extLst>
      <p:ext uri="{BB962C8B-B14F-4D97-AF65-F5344CB8AC3E}">
        <p14:creationId xmlns:p14="http://schemas.microsoft.com/office/powerpoint/2010/main" val="260665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chart you can see the correlation between all variables in our dataset. We can see that the heatmap indicates a strong positive correlation between fuel price and year, 0.78. After further investigation, this is showing a trend of increasing fuel prices over time. Another set of variables we are interested in measuring the correlation between is temperature and weekly sales, as well as size and weekly sales, a value of 0.24.</a:t>
            </a:r>
          </a:p>
        </p:txBody>
      </p:sp>
      <p:sp>
        <p:nvSpPr>
          <p:cNvPr id="4" name="Slide Number Placeholder 3"/>
          <p:cNvSpPr>
            <a:spLocks noGrp="1"/>
          </p:cNvSpPr>
          <p:nvPr>
            <p:ph type="sldNum" sz="quarter" idx="5"/>
          </p:nvPr>
        </p:nvSpPr>
        <p:spPr/>
        <p:txBody>
          <a:bodyPr/>
          <a:lstStyle/>
          <a:p>
            <a:fld id="{4E105759-ADBF-4859-B28E-EB2E111D7936}" type="slidenum">
              <a:rPr lang="en-IN" smtClean="0"/>
              <a:t>15</a:t>
            </a:fld>
            <a:endParaRPr lang="en-IN"/>
          </a:p>
        </p:txBody>
      </p:sp>
    </p:spTree>
    <p:extLst>
      <p:ext uri="{BB962C8B-B14F-4D97-AF65-F5344CB8AC3E}">
        <p14:creationId xmlns:p14="http://schemas.microsoft.com/office/powerpoint/2010/main" val="277356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of the machine learning methods we chose to use to predict the true values of weekly sales based on the data we have. The accuracy rate of the predictions given by this algorithm suggests that the random forest model performs very well overall. The chart illustrates the blue line as the prediction line for the data, and the red dots represent the true values. As we can see, the predictions fit the true values very well. </a:t>
            </a:r>
          </a:p>
        </p:txBody>
      </p:sp>
      <p:sp>
        <p:nvSpPr>
          <p:cNvPr id="4" name="Slide Number Placeholder 3"/>
          <p:cNvSpPr>
            <a:spLocks noGrp="1"/>
          </p:cNvSpPr>
          <p:nvPr>
            <p:ph type="sldNum" sz="quarter" idx="5"/>
          </p:nvPr>
        </p:nvSpPr>
        <p:spPr/>
        <p:txBody>
          <a:bodyPr/>
          <a:lstStyle/>
          <a:p>
            <a:fld id="{4E105759-ADBF-4859-B28E-EB2E111D7936}" type="slidenum">
              <a:rPr lang="en-IN" smtClean="0"/>
              <a:t>16</a:t>
            </a:fld>
            <a:endParaRPr lang="en-IN"/>
          </a:p>
        </p:txBody>
      </p:sp>
    </p:spTree>
    <p:extLst>
      <p:ext uri="{BB962C8B-B14F-4D97-AF65-F5344CB8AC3E}">
        <p14:creationId xmlns:p14="http://schemas.microsoft.com/office/powerpoint/2010/main" val="29510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simple decision tree model was also a method that we used to predict weekly sales values, which did also give a good result with 91.5% accuracy. Again, we are using a blue line here to show the predicted values and the red points to illustrate the true values of the data. Here we see a few more outliers, which may indicate cases where the model is not able to predict data points that do not follow a simple pattern. We could use more pre-processing of the data to help assist the model be more accurate.</a:t>
            </a:r>
          </a:p>
        </p:txBody>
      </p:sp>
      <p:sp>
        <p:nvSpPr>
          <p:cNvPr id="4" name="Slide Number Placeholder 3"/>
          <p:cNvSpPr>
            <a:spLocks noGrp="1"/>
          </p:cNvSpPr>
          <p:nvPr>
            <p:ph type="sldNum" sz="quarter" idx="5"/>
          </p:nvPr>
        </p:nvSpPr>
        <p:spPr/>
        <p:txBody>
          <a:bodyPr/>
          <a:lstStyle/>
          <a:p>
            <a:fld id="{4E105759-ADBF-4859-B28E-EB2E111D7936}" type="slidenum">
              <a:rPr lang="en-IN" smtClean="0"/>
              <a:t>17</a:t>
            </a:fld>
            <a:endParaRPr lang="en-IN"/>
          </a:p>
        </p:txBody>
      </p:sp>
    </p:spTree>
    <p:extLst>
      <p:ext uri="{BB962C8B-B14F-4D97-AF65-F5344CB8AC3E}">
        <p14:creationId xmlns:p14="http://schemas.microsoft.com/office/powerpoint/2010/main" val="193894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we have a plot the red line is showing predictions based on random guess. The ROC curve is shown in blue and is showing how well the classifier is distinguishing between classes at varying thresholds. </a:t>
            </a:r>
          </a:p>
        </p:txBody>
      </p:sp>
      <p:sp>
        <p:nvSpPr>
          <p:cNvPr id="4" name="Slide Number Placeholder 3"/>
          <p:cNvSpPr>
            <a:spLocks noGrp="1"/>
          </p:cNvSpPr>
          <p:nvPr>
            <p:ph type="sldNum" sz="quarter" idx="5"/>
          </p:nvPr>
        </p:nvSpPr>
        <p:spPr/>
        <p:txBody>
          <a:bodyPr/>
          <a:lstStyle/>
          <a:p>
            <a:fld id="{4E105759-ADBF-4859-B28E-EB2E111D7936}" type="slidenum">
              <a:rPr lang="en-IN" smtClean="0"/>
              <a:t>18</a:t>
            </a:fld>
            <a:endParaRPr lang="en-IN"/>
          </a:p>
        </p:txBody>
      </p:sp>
    </p:spTree>
    <p:extLst>
      <p:ext uri="{BB962C8B-B14F-4D97-AF65-F5344CB8AC3E}">
        <p14:creationId xmlns:p14="http://schemas.microsoft.com/office/powerpoint/2010/main" val="131942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boxplots on the right show the outliers that were present when we ran simple linear regression. There are a fair few bit of outliers which were present, as seen in the box plots on the left hand side. The right hand side represents the box plots after the outliers have been removed. This has helped us to achieve 81.7% accuracy with linear regression model. However, </a:t>
            </a:r>
          </a:p>
        </p:txBody>
      </p:sp>
      <p:sp>
        <p:nvSpPr>
          <p:cNvPr id="4" name="Slide Number Placeholder 3"/>
          <p:cNvSpPr>
            <a:spLocks noGrp="1"/>
          </p:cNvSpPr>
          <p:nvPr>
            <p:ph type="sldNum" sz="quarter" idx="5"/>
          </p:nvPr>
        </p:nvSpPr>
        <p:spPr/>
        <p:txBody>
          <a:bodyPr/>
          <a:lstStyle/>
          <a:p>
            <a:fld id="{4E105759-ADBF-4859-B28E-EB2E111D7936}" type="slidenum">
              <a:rPr lang="en-IN" smtClean="0"/>
              <a:t>19</a:t>
            </a:fld>
            <a:endParaRPr lang="en-IN"/>
          </a:p>
        </p:txBody>
      </p:sp>
    </p:spTree>
    <p:extLst>
      <p:ext uri="{BB962C8B-B14F-4D97-AF65-F5344CB8AC3E}">
        <p14:creationId xmlns:p14="http://schemas.microsoft.com/office/powerpoint/2010/main" val="272840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105759-ADBF-4859-B28E-EB2E111D7936}" type="slidenum">
              <a:rPr lang="en-IN" smtClean="0"/>
              <a:t>22</a:t>
            </a:fld>
            <a:endParaRPr lang="en-IN"/>
          </a:p>
        </p:txBody>
      </p:sp>
    </p:spTree>
    <p:extLst>
      <p:ext uri="{BB962C8B-B14F-4D97-AF65-F5344CB8AC3E}">
        <p14:creationId xmlns:p14="http://schemas.microsoft.com/office/powerpoint/2010/main" val="347624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29D5-44D3-9FA9-026A-F04D7E89C6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431CE2-E733-4526-6E59-1D429DD82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A039A6-EB04-F848-D402-C831AB4E240A}"/>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A9BE9364-B972-92D5-F39A-2EBF25B887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A6E6B1-4E42-3106-D287-7694ACAC52ED}"/>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322605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2BAF-D237-0F0D-9333-397C8139B4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7DBCF1-4054-B531-BE98-853A0C2B54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3355D0-E28C-8976-AEB1-301DFCE20731}"/>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25BE902A-3E27-1581-8F04-2AE9178AEB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001E81-E2EB-8583-11D9-2639423B0691}"/>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243503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50F03B-5871-923A-40E3-910351B26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01B268-9FE1-6810-A72C-DB8FD208B5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FB468D-384B-1F80-BD51-24A9CD104866}"/>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086A85EC-6754-ACAB-4E0C-F2AB7C6BE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108B8-E867-66F3-2F22-869E80A1A5EC}"/>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37688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CA8-A2E1-9885-4717-5AB464DBBE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AC2352-6DE4-08DB-8CA7-38D44E511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9E9611-EDB6-3B43-1959-4E71C7214383}"/>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E3ABD488-4E3C-DFC7-9D29-B67152DC3B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9A80C2-D3E4-068E-7149-C816B0D7A2FD}"/>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308697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DE55-6441-03CF-F121-A7489A619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E5C66E-9ECF-C168-674D-DBA8081A36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7AAE6-11ED-CE88-C971-F33D7C72679C}"/>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85A44043-D44E-A6A2-0B0E-70A8AA5D3B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E614DB-7EF8-6377-5CF0-63F2C8FF875A}"/>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92883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1DFA-B058-0CB2-472E-53A4FC72B9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388ABA-93D8-FB42-2918-E47884AD7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CD7900-67C0-832D-B64A-FDB71DA3BC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0E605A-9FA0-7C51-3B84-DDB3232FFC25}"/>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6" name="Footer Placeholder 5">
            <a:extLst>
              <a:ext uri="{FF2B5EF4-FFF2-40B4-BE49-F238E27FC236}">
                <a16:creationId xmlns:a16="http://schemas.microsoft.com/office/drawing/2014/main" id="{3025AA32-E192-BAA2-1029-FAB0671BD7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392F23-176E-6813-FCF5-FF795B806811}"/>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516853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B339-8D02-82B4-EE8D-923DDDA3844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BADC59-26A6-1E17-88C6-9C71A609B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0CC98C-0FFF-06A7-AD6D-B3707DC98A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99BBC9-CF91-1066-F6F3-63F627544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CA403-6293-8054-271B-0DB5057C43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3BC8B5-63D0-66F9-0B47-007AE8941F1E}"/>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8" name="Footer Placeholder 7">
            <a:extLst>
              <a:ext uri="{FF2B5EF4-FFF2-40B4-BE49-F238E27FC236}">
                <a16:creationId xmlns:a16="http://schemas.microsoft.com/office/drawing/2014/main" id="{3A89DCCD-9F76-FFC6-1D0D-96E13926D4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10E14A-2B90-A36C-EB90-1355F00A84F9}"/>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76826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72DB-3EE5-B907-45DE-F27B635DA7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EA0FE2-9E40-086A-1198-FFA769B536CE}"/>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4" name="Footer Placeholder 3">
            <a:extLst>
              <a:ext uri="{FF2B5EF4-FFF2-40B4-BE49-F238E27FC236}">
                <a16:creationId xmlns:a16="http://schemas.microsoft.com/office/drawing/2014/main" id="{D1E751FF-0596-5D9F-222E-EB4A7FB04E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1BB960-8A5B-2E60-1DC8-FDEB0EAAC377}"/>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308985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66052-EEA8-FA7C-BA4D-8E1B67FAF359}"/>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3" name="Footer Placeholder 2">
            <a:extLst>
              <a:ext uri="{FF2B5EF4-FFF2-40B4-BE49-F238E27FC236}">
                <a16:creationId xmlns:a16="http://schemas.microsoft.com/office/drawing/2014/main" id="{763FDFB3-6620-3B6B-EC42-19F67339C1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1EF483-FD24-36BF-CF65-B58EC5CA3838}"/>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377121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A882-9A52-81F2-7A3D-F7583DDA9F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31FAEC3-A238-5321-855E-C15A42CBF8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9F4724-A25C-E0FB-CD6C-118B5DF1C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A9C639-D7FB-E5D1-D0B9-1380E4142B62}"/>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6" name="Footer Placeholder 5">
            <a:extLst>
              <a:ext uri="{FF2B5EF4-FFF2-40B4-BE49-F238E27FC236}">
                <a16:creationId xmlns:a16="http://schemas.microsoft.com/office/drawing/2014/main" id="{9D7E4355-4BD3-13A6-CB51-6DB77DDBEA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1BE3B2-96C2-358E-1D2B-6C43F6F453A1}"/>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177851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113D-7E8E-E246-CFCB-E74F0B0BB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C4D218-A629-FFA6-293E-D451398A6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39F5D4-682A-D55F-DE17-55FC2D03C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34374-4988-F500-6A1F-2DADBAF4FAC4}"/>
              </a:ext>
            </a:extLst>
          </p:cNvPr>
          <p:cNvSpPr>
            <a:spLocks noGrp="1"/>
          </p:cNvSpPr>
          <p:nvPr>
            <p:ph type="dt" sz="half" idx="10"/>
          </p:nvPr>
        </p:nvSpPr>
        <p:spPr/>
        <p:txBody>
          <a:bodyPr/>
          <a:lstStyle/>
          <a:p>
            <a:fld id="{6366F02A-ED77-40CD-B021-B205AF4E82F2}" type="datetimeFigureOut">
              <a:rPr lang="en-IN" smtClean="0"/>
              <a:t>26-08-2024</a:t>
            </a:fld>
            <a:endParaRPr lang="en-IN"/>
          </a:p>
        </p:txBody>
      </p:sp>
      <p:sp>
        <p:nvSpPr>
          <p:cNvPr id="6" name="Footer Placeholder 5">
            <a:extLst>
              <a:ext uri="{FF2B5EF4-FFF2-40B4-BE49-F238E27FC236}">
                <a16:creationId xmlns:a16="http://schemas.microsoft.com/office/drawing/2014/main" id="{2317CF11-7E08-EAE8-20F3-6EBE96E0C0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628AFC-7F92-D803-E386-D03B73C8FCA0}"/>
              </a:ext>
            </a:extLst>
          </p:cNvPr>
          <p:cNvSpPr>
            <a:spLocks noGrp="1"/>
          </p:cNvSpPr>
          <p:nvPr>
            <p:ph type="sldNum" sz="quarter" idx="12"/>
          </p:nvPr>
        </p:nvSpPr>
        <p:spPr/>
        <p:txBody>
          <a:bodyPr/>
          <a:lstStyle/>
          <a:p>
            <a:fld id="{3440F35D-C1FF-4AC4-9262-4868AFE9C74A}" type="slidenum">
              <a:rPr lang="en-IN" smtClean="0"/>
              <a:t>‹#›</a:t>
            </a:fld>
            <a:endParaRPr lang="en-IN"/>
          </a:p>
        </p:txBody>
      </p:sp>
    </p:spTree>
    <p:extLst>
      <p:ext uri="{BB962C8B-B14F-4D97-AF65-F5344CB8AC3E}">
        <p14:creationId xmlns:p14="http://schemas.microsoft.com/office/powerpoint/2010/main" val="153745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608F04-3FFE-5DB8-BDC8-9B07E9F201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9D3BBE-B9C4-018D-CB7F-D6A2161009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AAA6D8-E1EB-F51D-B2AB-1E69EAD35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66F02A-ED77-40CD-B021-B205AF4E82F2}" type="datetimeFigureOut">
              <a:rPr lang="en-IN" smtClean="0"/>
              <a:t>26-08-2024</a:t>
            </a:fld>
            <a:endParaRPr lang="en-IN"/>
          </a:p>
        </p:txBody>
      </p:sp>
      <p:sp>
        <p:nvSpPr>
          <p:cNvPr id="5" name="Footer Placeholder 4">
            <a:extLst>
              <a:ext uri="{FF2B5EF4-FFF2-40B4-BE49-F238E27FC236}">
                <a16:creationId xmlns:a16="http://schemas.microsoft.com/office/drawing/2014/main" id="{01FC7EAE-B49B-F784-3746-ED1C369AD8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1FD699C-75FE-DD6A-C5E5-C11A1B84E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40F35D-C1FF-4AC4-9262-4868AFE9C74A}" type="slidenum">
              <a:rPr lang="en-IN" smtClean="0"/>
              <a:t>‹#›</a:t>
            </a:fld>
            <a:endParaRPr lang="en-IN"/>
          </a:p>
        </p:txBody>
      </p:sp>
    </p:spTree>
    <p:extLst>
      <p:ext uri="{BB962C8B-B14F-4D97-AF65-F5344CB8AC3E}">
        <p14:creationId xmlns:p14="http://schemas.microsoft.com/office/powerpoint/2010/main" val="1286821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F2EFA-1D13-823F-3326-2A6E4E998C4D}"/>
              </a:ext>
            </a:extLst>
          </p:cNvPr>
          <p:cNvSpPr>
            <a:spLocks noGrp="1"/>
          </p:cNvSpPr>
          <p:nvPr>
            <p:ph type="ctrTitle"/>
          </p:nvPr>
        </p:nvSpPr>
        <p:spPr>
          <a:xfrm>
            <a:off x="427614" y="191338"/>
            <a:ext cx="6201785" cy="2344472"/>
          </a:xfrm>
        </p:spPr>
        <p:txBody>
          <a:bodyPr vert="horz" lIns="91440" tIns="45720" rIns="91440" bIns="45720" rtlCol="0" anchor="ctr">
            <a:normAutofit/>
          </a:bodyPr>
          <a:lstStyle/>
          <a:p>
            <a:pPr algn="l">
              <a:spcAft>
                <a:spcPts val="800"/>
              </a:spcAft>
            </a:pPr>
            <a:r>
              <a:rPr lang="en-US" sz="3500" b="1" dirty="0">
                <a:latin typeface="Times New Roman" panose="02020603050405020304" pitchFamily="18" charset="0"/>
                <a:cs typeface="Times New Roman" panose="02020603050405020304" pitchFamily="18" charset="0"/>
              </a:rPr>
              <a:t>WALMART DATA ANALYSIS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1600" b="1" dirty="0">
                <a:ln>
                  <a:noFill/>
                </a:ln>
                <a:effectLst>
                  <a:outerShdw blurRad="38100" dist="25400" dir="5400000" algn="ctr">
                    <a:srgbClr val="6E747A">
                      <a:alpha val="43000"/>
                    </a:srgbClr>
                  </a:outerShdw>
                </a:effectLst>
                <a:latin typeface="Times New Roman" panose="02020603050405020304" pitchFamily="18" charset="0"/>
                <a:cs typeface="Times New Roman" panose="02020603050405020304" pitchFamily="18" charset="0"/>
              </a:rPr>
              <a:t>Submitted to: Jose Alvarez, </a:t>
            </a:r>
            <a:r>
              <a:rPr lang="en-US" sz="1600" b="1" dirty="0" err="1">
                <a:ln>
                  <a:noFill/>
                </a:ln>
                <a:effectLst>
                  <a:outerShdw blurRad="38100" dist="25400" dir="5400000" algn="ctr">
                    <a:srgbClr val="6E747A">
                      <a:alpha val="43000"/>
                    </a:srgbClr>
                  </a:outerShdw>
                </a:effectLst>
                <a:latin typeface="Times New Roman" panose="02020603050405020304" pitchFamily="18" charset="0"/>
                <a:cs typeface="Times New Roman" panose="02020603050405020304" pitchFamily="18" charset="0"/>
              </a:rPr>
              <a:t>BScEE</a:t>
            </a:r>
            <a:r>
              <a:rPr lang="en-US" sz="1600" b="1" dirty="0">
                <a:ln>
                  <a:noFill/>
                </a:ln>
                <a:effectLst>
                  <a:outerShdw blurRad="38100" dist="25400" dir="5400000" algn="ctr">
                    <a:srgbClr val="6E747A">
                      <a:alpha val="43000"/>
                    </a:srgbClr>
                  </a:outerShdw>
                </a:effectLst>
                <a:latin typeface="Times New Roman" panose="02020603050405020304" pitchFamily="18" charset="0"/>
                <a:cs typeface="Times New Roman" panose="02020603050405020304" pitchFamily="18" charset="0"/>
              </a:rPr>
              <a:t>, MBA</a:t>
            </a:r>
            <a:br>
              <a:rPr lang="en-US" sz="1600" b="1" dirty="0">
                <a:effectLst/>
                <a:latin typeface="Times New Roman" panose="02020603050405020304" pitchFamily="18" charset="0"/>
                <a:cs typeface="Times New Roman" panose="02020603050405020304" pitchFamily="18" charset="0"/>
              </a:rPr>
            </a:br>
            <a:r>
              <a:rPr lang="en-US" sz="1600" b="1" dirty="0">
                <a:effectLst/>
                <a:latin typeface="Times New Roman" panose="02020603050405020304" pitchFamily="18" charset="0"/>
                <a:cs typeface="Times New Roman" panose="02020603050405020304" pitchFamily="18" charset="0"/>
              </a:rPr>
              <a:t>                                                                                           </a:t>
            </a:r>
            <a:r>
              <a:rPr lang="en-US" sz="1600" b="1" dirty="0">
                <a:ln>
                  <a:noFill/>
                </a:ln>
                <a:effectLst>
                  <a:outerShdw blurRad="38100" dist="25400" dir="5400000" algn="ctr">
                    <a:srgbClr val="6E747A">
                      <a:alpha val="43000"/>
                    </a:srgbClr>
                  </a:outerShdw>
                </a:effectLst>
                <a:latin typeface="Times New Roman" panose="02020603050405020304" pitchFamily="18" charset="0"/>
                <a:cs typeface="Times New Roman" panose="02020603050405020304" pitchFamily="18" charset="0"/>
              </a:rPr>
              <a:t>April 2024</a:t>
            </a:r>
            <a:br>
              <a:rPr lang="en-US" sz="2400" dirty="0">
                <a:effectLst/>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EFB950D-0FF3-B4F0-625E-2F04C971FAB5}"/>
              </a:ext>
            </a:extLst>
          </p:cNvPr>
          <p:cNvSpPr txBox="1"/>
          <p:nvPr/>
        </p:nvSpPr>
        <p:spPr>
          <a:xfrm>
            <a:off x="381332" y="2465271"/>
            <a:ext cx="6430948" cy="3926101"/>
          </a:xfrm>
          <a:prstGeom prst="rect">
            <a:avLst/>
          </a:prstGeom>
        </p:spPr>
        <p:txBody>
          <a:bodyPr vert="horz" lIns="91440" tIns="45720" rIns="91440" bIns="45720" rtlCol="0">
            <a:normAutofit/>
          </a:bodyPr>
          <a:lstStyle/>
          <a:p>
            <a:pPr>
              <a:lnSpc>
                <a:spcPct val="90000"/>
              </a:lnSpc>
              <a:spcAft>
                <a:spcPts val="800"/>
              </a:spcAft>
            </a:pPr>
            <a:r>
              <a:rPr lang="en-US" sz="2000" b="1" i="1" u="sng" dirty="0">
                <a:effectLst/>
                <a:latin typeface="Times New Roman" panose="02020603050405020304" pitchFamily="18" charset="0"/>
                <a:cs typeface="Times New Roman" panose="02020603050405020304" pitchFamily="18" charset="0"/>
              </a:rPr>
              <a:t>Group 7:</a:t>
            </a:r>
          </a:p>
          <a:p>
            <a:pPr indent="-228600">
              <a:lnSpc>
                <a:spcPct val="90000"/>
              </a:lnSpc>
              <a:spcAft>
                <a:spcPts val="800"/>
              </a:spcAft>
              <a:buFont typeface="Arial" panose="020B0604020202020204" pitchFamily="34" charset="0"/>
              <a:buChar char="•"/>
            </a:pPr>
            <a:r>
              <a:rPr lang="en-US" sz="2000" b="1" i="1" dirty="0">
                <a:effectLst/>
                <a:latin typeface="Times New Roman" panose="02020603050405020304" pitchFamily="18" charset="0"/>
                <a:cs typeface="Times New Roman" panose="02020603050405020304" pitchFamily="18" charset="0"/>
              </a:rPr>
              <a:t>YOGESH MUPPIRI </a:t>
            </a:r>
          </a:p>
          <a:p>
            <a:pPr indent="-228600">
              <a:lnSpc>
                <a:spcPct val="90000"/>
              </a:lnSpc>
              <a:spcAft>
                <a:spcPts val="800"/>
              </a:spcAft>
              <a:buFont typeface="Arial" panose="020B0604020202020204" pitchFamily="34" charset="0"/>
              <a:buChar char="•"/>
            </a:pPr>
            <a:r>
              <a:rPr lang="en-US" sz="2000" b="1" i="1" dirty="0">
                <a:effectLst/>
                <a:latin typeface="Times New Roman" panose="02020603050405020304" pitchFamily="18" charset="0"/>
                <a:cs typeface="Times New Roman" panose="02020603050405020304" pitchFamily="18" charset="0"/>
              </a:rPr>
              <a:t>ATUL SATHYA KOUTILYA MADDURU </a:t>
            </a:r>
          </a:p>
          <a:p>
            <a:pPr indent="-228600">
              <a:lnSpc>
                <a:spcPct val="90000"/>
              </a:lnSpc>
              <a:spcAft>
                <a:spcPts val="800"/>
              </a:spcAft>
              <a:buFont typeface="Arial" panose="020B0604020202020204" pitchFamily="34" charset="0"/>
              <a:buChar char="•"/>
            </a:pPr>
            <a:r>
              <a:rPr lang="en-US" sz="2000" b="1" i="1" dirty="0">
                <a:effectLst/>
                <a:latin typeface="Times New Roman" panose="02020603050405020304" pitchFamily="18" charset="0"/>
                <a:cs typeface="Times New Roman" panose="02020603050405020304" pitchFamily="18" charset="0"/>
              </a:rPr>
              <a:t>SIRIJA NUKALA</a:t>
            </a:r>
          </a:p>
          <a:p>
            <a:pPr indent="-228600">
              <a:lnSpc>
                <a:spcPct val="90000"/>
              </a:lnSpc>
              <a:spcAft>
                <a:spcPts val="800"/>
              </a:spcAft>
              <a:buFont typeface="Arial" panose="020B0604020202020204" pitchFamily="34" charset="0"/>
              <a:buChar char="•"/>
            </a:pPr>
            <a:r>
              <a:rPr lang="en-US" sz="2000" b="1" i="1" dirty="0">
                <a:effectLst/>
                <a:latin typeface="Times New Roman" panose="02020603050405020304" pitchFamily="18" charset="0"/>
                <a:cs typeface="Times New Roman" panose="02020603050405020304" pitchFamily="18" charset="0"/>
              </a:rPr>
              <a:t>SRAVAN KRISHNA CHOWDARY VEMULAPALLI </a:t>
            </a:r>
          </a:p>
          <a:p>
            <a:pPr indent="-228600">
              <a:lnSpc>
                <a:spcPct val="90000"/>
              </a:lnSpc>
              <a:spcAft>
                <a:spcPts val="800"/>
              </a:spcAft>
              <a:buFont typeface="Arial" panose="020B0604020202020204" pitchFamily="34" charset="0"/>
              <a:buChar char="•"/>
            </a:pPr>
            <a:r>
              <a:rPr lang="en-US" sz="2000" b="1" i="1" dirty="0">
                <a:effectLst/>
                <a:latin typeface="Times New Roman" panose="02020603050405020304" pitchFamily="18" charset="0"/>
                <a:cs typeface="Times New Roman" panose="02020603050405020304" pitchFamily="18" charset="0"/>
              </a:rPr>
              <a:t>ARAEL F</a:t>
            </a:r>
            <a:r>
              <a:rPr lang="en-US" sz="2000" b="1" i="1" dirty="0">
                <a:latin typeface="Times New Roman" panose="02020603050405020304" pitchFamily="18" charset="0"/>
                <a:cs typeface="Times New Roman" panose="02020603050405020304" pitchFamily="18" charset="0"/>
              </a:rPr>
              <a:t>AYE</a:t>
            </a:r>
            <a:r>
              <a:rPr lang="en-US" sz="2000" b="1" i="1" dirty="0">
                <a:effectLst/>
                <a:latin typeface="Times New Roman" panose="02020603050405020304" pitchFamily="18" charset="0"/>
                <a:cs typeface="Times New Roman" panose="02020603050405020304" pitchFamily="18" charset="0"/>
              </a:rPr>
              <a:t> PERRY</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F6419B9-07C7-4D0A-38C8-B8C8F62222A0}"/>
              </a:ext>
            </a:extLst>
          </p:cNvPr>
          <p:cNvPicPr>
            <a:picLocks noChangeAspect="1"/>
          </p:cNvPicPr>
          <p:nvPr/>
        </p:nvPicPr>
        <p:blipFill rotWithShape="1">
          <a:blip r:embed="rId2">
            <a:extLst>
              <a:ext uri="{28A0092B-C50C-407E-A947-70E740481C1C}">
                <a14:useLocalDpi xmlns:a14="http://schemas.microsoft.com/office/drawing/2010/main" val="0"/>
              </a:ext>
            </a:extLst>
          </a:blip>
          <a:srcRect l="25133" r="2596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45139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8A3C2E-D8A1-B38F-38E4-C7E35509CD1E}"/>
              </a:ext>
            </a:extLst>
          </p:cNvPr>
          <p:cNvSpPr>
            <a:spLocks noGrp="1"/>
          </p:cNvSpPr>
          <p:nvPr>
            <p:ph idx="1"/>
          </p:nvPr>
        </p:nvSpPr>
        <p:spPr>
          <a:xfrm>
            <a:off x="465702" y="978760"/>
            <a:ext cx="4438036" cy="3908585"/>
          </a:xfrm>
        </p:spPr>
        <p:txBody>
          <a:bodyPr>
            <a:normAutofit lnSpcReduction="10000"/>
          </a:bodyPr>
          <a:lstStyle/>
          <a:p>
            <a:pPr>
              <a:buFont typeface="Wingdings" panose="05000000000000000000" pitchFamily="2" charset="2"/>
              <a:buChar char="q"/>
            </a:pPr>
            <a:r>
              <a:rPr lang="en-IN" sz="1900" b="1" dirty="0">
                <a:effectLst/>
                <a:latin typeface="Times New Roman" panose="02020603050405020304" pitchFamily="18" charset="0"/>
                <a:ea typeface="Aptos" panose="02110004020202020204"/>
              </a:rPr>
              <a:t> Weekly sales during holiday weeks Vs non-holiday weeks</a:t>
            </a:r>
          </a:p>
          <a:p>
            <a:pPr marL="0" indent="0">
              <a:buNone/>
            </a:pPr>
            <a:endParaRPr lang="en-IN" sz="1900" b="1" dirty="0">
              <a:effectLst/>
              <a:latin typeface="Times New Roman" panose="02020603050405020304" pitchFamily="18" charset="0"/>
              <a:ea typeface="Aptos" panose="02110004020202020204"/>
            </a:endParaRPr>
          </a:p>
          <a:p>
            <a:pPr algn="just">
              <a:buFont typeface="Wingdings" panose="05000000000000000000" pitchFamily="2" charset="2"/>
              <a:buChar char="v"/>
            </a:pPr>
            <a:r>
              <a:rPr lang="en-IN" sz="1900" dirty="0">
                <a:latin typeface="Times New Roman" panose="02020603050405020304" pitchFamily="18" charset="0"/>
                <a:ea typeface="Aptos" panose="02110004020202020204"/>
              </a:rPr>
              <a:t>Pie Chart </a:t>
            </a:r>
            <a:r>
              <a:rPr lang="en-IN" sz="1900" dirty="0">
                <a:effectLst/>
                <a:latin typeface="Times New Roman" panose="02020603050405020304" pitchFamily="18" charset="0"/>
                <a:ea typeface="Aptos" panose="02110004020202020204"/>
              </a:rPr>
              <a:t> indicates that holiday weeks have a slightly higher impact on sales compared to non-holiday weeks where holidays drive more customer spending. </a:t>
            </a:r>
          </a:p>
          <a:p>
            <a:pPr algn="just">
              <a:buFont typeface="Wingdings" panose="05000000000000000000" pitchFamily="2" charset="2"/>
              <a:buChar char="v"/>
            </a:pPr>
            <a:r>
              <a:rPr lang="en-IN" sz="1900" kern="100" dirty="0">
                <a:effectLst/>
                <a:latin typeface="Times New Roman" panose="02020603050405020304" pitchFamily="18" charset="0"/>
                <a:ea typeface="Aptos" panose="02110004020202020204"/>
                <a:cs typeface="Times New Roman" panose="02020603050405020304" pitchFamily="18" charset="0"/>
              </a:rPr>
              <a:t>Although the proportion of sales is lower during non-holiday weeks, they still contribute a significant share of revenue (48.3%). Retailers should maintain a consistent sales strategy during non-holiday periods to ensure a stable revenue stream.</a:t>
            </a:r>
            <a:endParaRPr lang="en-IN" sz="1900" kern="100" dirty="0">
              <a:effectLst/>
              <a:latin typeface="Aptos" panose="02110004020202020204"/>
              <a:ea typeface="Aptos" panose="02110004020202020204"/>
              <a:cs typeface="Times New Roman" panose="02020603050405020304" pitchFamily="18" charset="0"/>
            </a:endParaRPr>
          </a:p>
          <a:p>
            <a:pPr marL="0" indent="0">
              <a:buNone/>
            </a:pPr>
            <a:endParaRPr lang="en-IN" sz="1900" dirty="0"/>
          </a:p>
        </p:txBody>
      </p:sp>
      <p:pic>
        <p:nvPicPr>
          <p:cNvPr id="4" name="Picture 3" descr="A green and red circle with text&#10;&#10;Description automatically generated">
            <a:extLst>
              <a:ext uri="{FF2B5EF4-FFF2-40B4-BE49-F238E27FC236}">
                <a16:creationId xmlns:a16="http://schemas.microsoft.com/office/drawing/2014/main" id="{FF02E3E9-A9B2-92F7-A23D-F1A869876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584811" y="1325937"/>
            <a:ext cx="5607189" cy="4588726"/>
          </a:xfrm>
          <a:prstGeom prst="rect">
            <a:avLst/>
          </a:prstGeom>
          <a:noFill/>
        </p:spPr>
      </p:pic>
    </p:spTree>
    <p:extLst>
      <p:ext uri="{BB962C8B-B14F-4D97-AF65-F5344CB8AC3E}">
        <p14:creationId xmlns:p14="http://schemas.microsoft.com/office/powerpoint/2010/main" val="77668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9BDD1A8-44E8-4DC5-7AA9-AD5C6740E29D}"/>
              </a:ext>
            </a:extLst>
          </p:cNvPr>
          <p:cNvSpPr>
            <a:spLocks noGrp="1"/>
          </p:cNvSpPr>
          <p:nvPr>
            <p:ph idx="1"/>
          </p:nvPr>
        </p:nvSpPr>
        <p:spPr>
          <a:xfrm>
            <a:off x="411480" y="2684095"/>
            <a:ext cx="4443154" cy="3492868"/>
          </a:xfrm>
        </p:spPr>
        <p:txBody>
          <a:bodyPr>
            <a:normAutofit/>
          </a:bodyPr>
          <a:lstStyle/>
          <a:p>
            <a:pPr marL="0" indent="0">
              <a:buNone/>
            </a:pPr>
            <a:r>
              <a:rPr lang="en-IN" sz="1800" b="1" dirty="0">
                <a:effectLst/>
                <a:latin typeface="Times New Roman" panose="02020603050405020304" pitchFamily="18" charset="0"/>
                <a:ea typeface="Aptos" panose="02110004020202020204"/>
              </a:rPr>
              <a:t>Weekly sales Vs Fuel price</a:t>
            </a:r>
            <a:endParaRPr lang="en-IN" sz="1800" dirty="0">
              <a:effectLst/>
              <a:latin typeface="Times New Roman" panose="02020603050405020304" pitchFamily="18" charset="0"/>
              <a:ea typeface="Aptos" panose="02110004020202020204"/>
            </a:endParaRPr>
          </a:p>
          <a:p>
            <a:pPr marL="0" indent="0" algn="just">
              <a:buNone/>
            </a:pPr>
            <a:r>
              <a:rPr lang="en-IN" sz="1800" dirty="0">
                <a:effectLst/>
                <a:latin typeface="Times New Roman" panose="02020603050405020304" pitchFamily="18" charset="0"/>
                <a:ea typeface="Aptos" panose="02110004020202020204"/>
              </a:rPr>
              <a:t>The weekly sales show a relatively stable pattern across the different fuel price ranges. There might be slight fluctuations, but overall, the average weekly sales seem constant regardless of fuel prices. This stability suggests that fuel price fluctuations don't significantly impact weekly sales, indicating that consumer purchasing behaviour remains consistent. </a:t>
            </a:r>
            <a:endParaRPr lang="en-IN" sz="1800" dirty="0"/>
          </a:p>
        </p:txBody>
      </p:sp>
      <p:pic>
        <p:nvPicPr>
          <p:cNvPr id="5" name="Picture 4" descr="A graph of sales&#10;&#10;Description automatically generated">
            <a:extLst>
              <a:ext uri="{FF2B5EF4-FFF2-40B4-BE49-F238E27FC236}">
                <a16:creationId xmlns:a16="http://schemas.microsoft.com/office/drawing/2014/main" id="{89545004-9C5E-2BF1-CB65-38B72E99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85816" y="1131073"/>
            <a:ext cx="6440424" cy="4540499"/>
          </a:xfrm>
          <a:prstGeom prst="rect">
            <a:avLst/>
          </a:prstGeom>
          <a:noFill/>
        </p:spPr>
      </p:pic>
    </p:spTree>
    <p:extLst>
      <p:ext uri="{BB962C8B-B14F-4D97-AF65-F5344CB8AC3E}">
        <p14:creationId xmlns:p14="http://schemas.microsoft.com/office/powerpoint/2010/main" val="197747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D614EA2-D3F9-B8E7-0E40-55C93D8939BE}"/>
              </a:ext>
            </a:extLst>
          </p:cNvPr>
          <p:cNvSpPr>
            <a:spLocks noGrp="1"/>
          </p:cNvSpPr>
          <p:nvPr>
            <p:ph idx="1"/>
          </p:nvPr>
        </p:nvSpPr>
        <p:spPr>
          <a:xfrm>
            <a:off x="1137034" y="2198362"/>
            <a:ext cx="4958966" cy="3917773"/>
          </a:xfrm>
        </p:spPr>
        <p:txBody>
          <a:bodyPr>
            <a:normAutofit/>
          </a:bodyPr>
          <a:lstStyle/>
          <a:p>
            <a:pPr>
              <a:buFont typeface="Wingdings" panose="05000000000000000000" pitchFamily="2" charset="2"/>
              <a:buChar char="q"/>
            </a:pPr>
            <a:r>
              <a:rPr lang="en-IN" sz="2000" b="1" dirty="0">
                <a:effectLst/>
                <a:latin typeface="Times New Roman" panose="02020603050405020304" pitchFamily="18" charset="0"/>
                <a:ea typeface="Aptos" panose="02110004020202020204"/>
              </a:rPr>
              <a:t> Weekly </a:t>
            </a:r>
            <a:r>
              <a:rPr lang="en-IN" sz="2000" b="1" dirty="0">
                <a:latin typeface="Times New Roman" panose="02020603050405020304" pitchFamily="18" charset="0"/>
                <a:ea typeface="Aptos" panose="02110004020202020204"/>
              </a:rPr>
              <a:t>Fuel Prices</a:t>
            </a:r>
            <a:r>
              <a:rPr lang="en-IN" sz="2000" b="1" dirty="0">
                <a:effectLst/>
                <a:latin typeface="Times New Roman" panose="02020603050405020304" pitchFamily="18" charset="0"/>
                <a:ea typeface="Aptos" panose="02110004020202020204"/>
              </a:rPr>
              <a:t> over years (2010, 2011, 2012)</a:t>
            </a:r>
          </a:p>
          <a:p>
            <a:pPr marL="0" indent="0" algn="just">
              <a:buNone/>
            </a:pPr>
            <a:r>
              <a:rPr lang="en-IN" sz="2000" kern="100" dirty="0">
                <a:effectLst/>
                <a:latin typeface="Times New Roman" panose="02020603050405020304" pitchFamily="18" charset="0"/>
                <a:ea typeface="Aptos" panose="02110004020202020204"/>
                <a:cs typeface="Times New Roman" panose="02020603050405020304" pitchFamily="18" charset="0"/>
              </a:rPr>
              <a:t>Fuel prices generally increase year by year due to a combination of factors such as inflation, changes in global oil prices, and geopolitical events. Inflation drives up the cost of goods and services over time, including fuel. Global oil prices are influenced by supply and demand dynamics leading to a gradual increase year by year.</a:t>
            </a:r>
          </a:p>
          <a:p>
            <a:pPr>
              <a:buFont typeface="Wingdings" panose="05000000000000000000" pitchFamily="2" charset="2"/>
              <a:buChar char="q"/>
            </a:pPr>
            <a:endParaRPr lang="en-IN" sz="2000" dirty="0"/>
          </a:p>
        </p:txBody>
      </p:sp>
      <p:pic>
        <p:nvPicPr>
          <p:cNvPr id="4" name="Picture 3" descr="A graph showing the price of fuel&#10;&#10;Description automatically generated">
            <a:extLst>
              <a:ext uri="{FF2B5EF4-FFF2-40B4-BE49-F238E27FC236}">
                <a16:creationId xmlns:a16="http://schemas.microsoft.com/office/drawing/2014/main" id="{1724481D-2429-85BB-3A59-967F3599D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60073" y="1941845"/>
            <a:ext cx="5075714" cy="4060572"/>
          </a:xfrm>
          <a:prstGeom prst="rect">
            <a:avLst/>
          </a:prstGeom>
          <a:noFill/>
        </p:spPr>
      </p:pic>
      <p:sp>
        <p:nvSpPr>
          <p:cNvPr id="20" name="Freeform: Shape 1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1156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a graph showing the unemployment rate&#10;&#10;Description automatically generated with medium confidence">
            <a:extLst>
              <a:ext uri="{FF2B5EF4-FFF2-40B4-BE49-F238E27FC236}">
                <a16:creationId xmlns:a16="http://schemas.microsoft.com/office/drawing/2014/main" id="{26A43035-D9BB-873C-3918-62F386797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9235" y="1041793"/>
            <a:ext cx="6221895" cy="4781035"/>
          </a:xfrm>
          <a:prstGeom prst="rect">
            <a:avLst/>
          </a:prstGeom>
          <a:noFill/>
        </p:spPr>
      </p:pic>
      <p:cxnSp>
        <p:nvCxnSpPr>
          <p:cNvPr id="19" name="Straight Connector 1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A5773D8-DC2D-2DD4-8D72-4BA6594CB132}"/>
              </a:ext>
            </a:extLst>
          </p:cNvPr>
          <p:cNvSpPr>
            <a:spLocks noGrp="1"/>
          </p:cNvSpPr>
          <p:nvPr>
            <p:ph idx="1"/>
          </p:nvPr>
        </p:nvSpPr>
        <p:spPr>
          <a:xfrm>
            <a:off x="7783009" y="1177551"/>
            <a:ext cx="4289385" cy="4424588"/>
          </a:xfrm>
        </p:spPr>
        <p:txBody>
          <a:bodyPr>
            <a:normAutofit/>
          </a:bodyPr>
          <a:lstStyle/>
          <a:p>
            <a:pPr>
              <a:buFont typeface="Wingdings" panose="05000000000000000000" pitchFamily="2" charset="2"/>
              <a:buChar char="q"/>
            </a:pPr>
            <a:r>
              <a:rPr lang="en-IN" sz="2000" b="1" dirty="0">
                <a:effectLst/>
                <a:latin typeface="Times New Roman" panose="02020603050405020304" pitchFamily="18" charset="0"/>
                <a:ea typeface="Aptos" panose="02110004020202020204"/>
              </a:rPr>
              <a:t> Relationship between unemployment rates and weekly sales</a:t>
            </a:r>
          </a:p>
          <a:p>
            <a:pPr marL="0" indent="0" algn="just">
              <a:buNone/>
            </a:pPr>
            <a:r>
              <a:rPr lang="en-IN" sz="1800" dirty="0">
                <a:effectLst/>
                <a:latin typeface="Times New Roman" panose="02020603050405020304" pitchFamily="18" charset="0"/>
                <a:ea typeface="Aptos" panose="02110004020202020204"/>
              </a:rPr>
              <a:t>There's noticeable fluctuation in weekly sales across different levels of unemployment. At lower unemployment rates (around 4 to 8), weekly sales are more variable.</a:t>
            </a:r>
          </a:p>
          <a:p>
            <a:pPr marL="0" indent="0" algn="just">
              <a:buNone/>
            </a:pPr>
            <a:r>
              <a:rPr lang="en-IN" sz="1800" dirty="0">
                <a:effectLst/>
                <a:latin typeface="Times New Roman" panose="02020603050405020304" pitchFamily="18" charset="0"/>
                <a:ea typeface="Aptos" panose="02110004020202020204"/>
              </a:rPr>
              <a:t>As unemployment rates rise (above 8), weekly sales show a downward trend. This aligns with general economic theory, where higher unemployment typically leads to reduced consumer spending, impacting retail sales. External economic conditions, such as inflation or market trends, might also play a role in affecting weekly sales. </a:t>
            </a:r>
            <a:endParaRPr lang="en-IN" sz="1800" dirty="0">
              <a:latin typeface="Times New Roman" panose="02020603050405020304" pitchFamily="18" charset="0"/>
              <a:ea typeface="Aptos" panose="02110004020202020204"/>
            </a:endParaRPr>
          </a:p>
          <a:p>
            <a:pPr marL="0" indent="0">
              <a:buNone/>
            </a:pPr>
            <a:endParaRPr lang="en-IN" sz="1400" b="1" dirty="0">
              <a:latin typeface="Times New Roman" panose="02020603050405020304" pitchFamily="18" charset="0"/>
              <a:ea typeface="Aptos" panose="02110004020202020204"/>
            </a:endParaRPr>
          </a:p>
        </p:txBody>
      </p:sp>
    </p:spTree>
    <p:extLst>
      <p:ext uri="{BB962C8B-B14F-4D97-AF65-F5344CB8AC3E}">
        <p14:creationId xmlns:p14="http://schemas.microsoft.com/office/powerpoint/2010/main" val="362530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49" name="Freeform: Shape 48">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3C7211B-982E-9674-082F-E418686057B6}"/>
              </a:ext>
            </a:extLst>
          </p:cNvPr>
          <p:cNvSpPr>
            <a:spLocks noGrp="1"/>
          </p:cNvSpPr>
          <p:nvPr>
            <p:ph idx="1"/>
          </p:nvPr>
        </p:nvSpPr>
        <p:spPr>
          <a:xfrm>
            <a:off x="290321" y="2875044"/>
            <a:ext cx="5719953" cy="3697206"/>
          </a:xfrm>
        </p:spPr>
        <p:txBody>
          <a:bodyPr anchor="ctr">
            <a:normAutofit/>
          </a:bodyPr>
          <a:lstStyle/>
          <a:p>
            <a:pPr>
              <a:buFont typeface="Wingdings" panose="05000000000000000000" pitchFamily="2" charset="2"/>
              <a:buChar char="q"/>
            </a:pPr>
            <a:r>
              <a:rPr lang="en-IN" sz="2000" b="1" dirty="0">
                <a:solidFill>
                  <a:schemeClr val="tx2"/>
                </a:solidFill>
                <a:effectLst/>
                <a:latin typeface="Times New Roman" panose="02020603050405020304" pitchFamily="18" charset="0"/>
                <a:ea typeface="Aptos" panose="02110004020202020204"/>
              </a:rPr>
              <a:t> Weekly sales over the year</a:t>
            </a:r>
          </a:p>
          <a:p>
            <a:pPr marL="0" indent="0" algn="just">
              <a:buNone/>
            </a:pPr>
            <a:r>
              <a:rPr lang="en-IN" sz="1800" dirty="0">
                <a:solidFill>
                  <a:schemeClr val="tx2"/>
                </a:solidFill>
                <a:latin typeface="Times New Roman" panose="02020603050405020304" pitchFamily="18" charset="0"/>
                <a:ea typeface="Aptos" panose="02110004020202020204"/>
              </a:rPr>
              <a:t>T</a:t>
            </a:r>
            <a:r>
              <a:rPr lang="en-IN" sz="1800" dirty="0">
                <a:solidFill>
                  <a:schemeClr val="tx2"/>
                </a:solidFill>
                <a:effectLst/>
                <a:latin typeface="Times New Roman" panose="02020603050405020304" pitchFamily="18" charset="0"/>
                <a:ea typeface="Aptos" panose="02110004020202020204"/>
              </a:rPr>
              <a:t>he chart tells quarter four holds higher sales, Higher sales towards the end of the year often reflect seasonal trends, such as holiday shopping. Events like Black Friday, Cyber Monday, and Christmas contribute to increased consumer spending. This pattern is common in retail, where the fourth quarter typically sees the most sales activity. Businesses often run major marketing campaigns and promotions in the final months of the year, aiming to boost sales during the holiday season. This could include discounts, special offers, and holiday-themed marketing, which drive increased customer traffic.</a:t>
            </a:r>
          </a:p>
          <a:p>
            <a:pPr marL="0" indent="0" algn="just">
              <a:buNone/>
            </a:pPr>
            <a:r>
              <a:rPr lang="en-IN" sz="1800" dirty="0">
                <a:solidFill>
                  <a:schemeClr val="tx2"/>
                </a:solidFill>
                <a:latin typeface="Times New Roman" panose="02020603050405020304" pitchFamily="18" charset="0"/>
                <a:ea typeface="Aptos" panose="02110004020202020204"/>
              </a:rPr>
              <a:t>Green: 2010, Orange: 2011, Red: 2012</a:t>
            </a:r>
            <a:endParaRPr lang="en-IN" sz="1800" dirty="0">
              <a:solidFill>
                <a:schemeClr val="tx2"/>
              </a:solidFill>
              <a:effectLst/>
              <a:latin typeface="Times New Roman" panose="02020603050405020304" pitchFamily="18" charset="0"/>
              <a:ea typeface="Aptos" panose="02110004020202020204"/>
            </a:endParaRPr>
          </a:p>
          <a:p>
            <a:pPr marL="0" indent="0">
              <a:buNone/>
            </a:pPr>
            <a:endParaRPr lang="en-IN" sz="1500" dirty="0">
              <a:solidFill>
                <a:schemeClr val="tx2"/>
              </a:solidFill>
              <a:effectLst/>
              <a:latin typeface="Times New Roman" panose="02020603050405020304" pitchFamily="18" charset="0"/>
              <a:ea typeface="Aptos" panose="02110004020202020204"/>
            </a:endParaRPr>
          </a:p>
        </p:txBody>
      </p:sp>
      <p:grpSp>
        <p:nvGrpSpPr>
          <p:cNvPr id="54" name="Group 53">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55" name="Freeform: Shape 54">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with colored lines&#10;&#10;Description automatically generated">
            <a:extLst>
              <a:ext uri="{FF2B5EF4-FFF2-40B4-BE49-F238E27FC236}">
                <a16:creationId xmlns:a16="http://schemas.microsoft.com/office/drawing/2014/main" id="{94BE69CB-5EAE-F2B7-02A8-B87F9222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00290" y="3092027"/>
            <a:ext cx="5335376" cy="2897293"/>
          </a:xfrm>
          <a:prstGeom prst="rect">
            <a:avLst/>
          </a:prstGeom>
          <a:noFill/>
        </p:spPr>
      </p:pic>
      <p:pic>
        <p:nvPicPr>
          <p:cNvPr id="4" name="Picture 3" descr="A graph of a graph with different colored lines&#10;&#10;Description automatically generated with medium confidence">
            <a:extLst>
              <a:ext uri="{FF2B5EF4-FFF2-40B4-BE49-F238E27FC236}">
                <a16:creationId xmlns:a16="http://schemas.microsoft.com/office/drawing/2014/main" id="{F5BC9ED9-2FE8-6D62-D9D2-3D9C9B4C0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825" y="210731"/>
            <a:ext cx="5042842" cy="2783930"/>
          </a:xfrm>
          <a:prstGeom prst="rect">
            <a:avLst/>
          </a:prstGeom>
        </p:spPr>
      </p:pic>
    </p:spTree>
    <p:extLst>
      <p:ext uri="{BB962C8B-B14F-4D97-AF65-F5344CB8AC3E}">
        <p14:creationId xmlns:p14="http://schemas.microsoft.com/office/powerpoint/2010/main" val="31084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11DD3742-6AE5-F272-9493-9780432D4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03182" y="590594"/>
            <a:ext cx="4777381" cy="550706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19" name="Content Placeholder 2">
            <a:extLst>
              <a:ext uri="{FF2B5EF4-FFF2-40B4-BE49-F238E27FC236}">
                <a16:creationId xmlns:a16="http://schemas.microsoft.com/office/drawing/2014/main" id="{8E9C5D17-3E32-31BB-48C4-B1A314035551}"/>
              </a:ext>
            </a:extLst>
          </p:cNvPr>
          <p:cNvSpPr>
            <a:spLocks noGrp="1"/>
          </p:cNvSpPr>
          <p:nvPr>
            <p:ph idx="1"/>
          </p:nvPr>
        </p:nvSpPr>
        <p:spPr>
          <a:xfrm>
            <a:off x="5647312" y="793818"/>
            <a:ext cx="5458838" cy="4192520"/>
          </a:xfrm>
        </p:spPr>
        <p:txBody>
          <a:bodyPr>
            <a:normAutofit fontScale="85000" lnSpcReduction="20000"/>
          </a:bodyPr>
          <a:lstStyle/>
          <a:p>
            <a:pPr>
              <a:buFont typeface="Wingdings" panose="05000000000000000000" pitchFamily="2" charset="2"/>
              <a:buChar char="q"/>
            </a:pPr>
            <a:r>
              <a:rPr lang="en-IN" sz="2900" b="1" dirty="0">
                <a:solidFill>
                  <a:schemeClr val="tx2"/>
                </a:solidFill>
                <a:latin typeface="Times New Roman" panose="02020603050405020304" pitchFamily="18" charset="0"/>
                <a:cs typeface="Times New Roman" panose="02020603050405020304" pitchFamily="18" charset="0"/>
              </a:rPr>
              <a:t>Impact of Variables</a:t>
            </a:r>
            <a:endParaRPr lang="en-IN" sz="2000" b="1" dirty="0">
              <a:effectLst/>
              <a:latin typeface="Times New Roman" panose="02020603050405020304" pitchFamily="18" charset="0"/>
              <a:ea typeface="Aptos" panose="02110004020202020204"/>
            </a:endParaRPr>
          </a:p>
          <a:p>
            <a:pPr marL="0" indent="0">
              <a:buNone/>
            </a:pPr>
            <a:r>
              <a:rPr lang="en-IN" sz="2000" b="1" dirty="0">
                <a:effectLst/>
                <a:latin typeface="Times New Roman" panose="02020603050405020304" pitchFamily="18" charset="0"/>
                <a:ea typeface="Aptos" panose="02110004020202020204"/>
              </a:rPr>
              <a:t>Correlation between each of the attributes</a:t>
            </a:r>
            <a:endParaRPr lang="en-IN" sz="2000" b="1" dirty="0">
              <a:latin typeface="Times New Roman" panose="02020603050405020304" pitchFamily="18" charset="0"/>
              <a:ea typeface="Aptos" panose="02110004020202020204"/>
            </a:endParaRPr>
          </a:p>
          <a:p>
            <a:pPr algn="just">
              <a:spcAft>
                <a:spcPts val="800"/>
              </a:spcAft>
              <a:buFont typeface="Wingdings" panose="05000000000000000000" pitchFamily="2" charset="2"/>
              <a:buChar char="v"/>
            </a:pPr>
            <a:r>
              <a:rPr lang="en-IN" sz="1900" b="1" kern="100" dirty="0">
                <a:effectLst/>
                <a:latin typeface="Times New Roman" panose="02020603050405020304" pitchFamily="18" charset="0"/>
                <a:ea typeface="Aptos" panose="02110004020202020204"/>
                <a:cs typeface="Times New Roman" panose="02020603050405020304" pitchFamily="18" charset="0"/>
              </a:rPr>
              <a:t>Fuel Price and Year:</a:t>
            </a:r>
            <a:r>
              <a:rPr lang="en-IN" sz="1900" kern="100" dirty="0">
                <a:effectLst/>
                <a:latin typeface="Times New Roman" panose="02020603050405020304" pitchFamily="18" charset="0"/>
                <a:ea typeface="Aptos" panose="02110004020202020204"/>
                <a:cs typeface="Times New Roman" panose="02020603050405020304" pitchFamily="18" charset="0"/>
              </a:rPr>
              <a:t> The heatmap indicates a strong positive correlation between fuel price and year, suggesting a trend of increasing fuel prices over time.</a:t>
            </a:r>
          </a:p>
          <a:p>
            <a:pPr algn="just">
              <a:spcAft>
                <a:spcPts val="800"/>
              </a:spcAft>
              <a:buFont typeface="Wingdings" panose="05000000000000000000" pitchFamily="2" charset="2"/>
              <a:buChar char="v"/>
            </a:pPr>
            <a:r>
              <a:rPr lang="en-US" sz="1900" b="1" kern="100" dirty="0">
                <a:effectLst/>
                <a:latin typeface="Times New Roman" panose="02020603050405020304" pitchFamily="18" charset="0"/>
                <a:ea typeface="Aptos" panose="02110004020202020204"/>
                <a:cs typeface="Times New Roman" panose="02020603050405020304" pitchFamily="18" charset="0"/>
              </a:rPr>
              <a:t>Temperature and Weekly Sales: </a:t>
            </a:r>
            <a:r>
              <a:rPr lang="en-US" sz="1900" kern="100" dirty="0">
                <a:effectLst/>
                <a:latin typeface="Times New Roman" panose="02020603050405020304" pitchFamily="18" charset="0"/>
                <a:ea typeface="Aptos" panose="02110004020202020204"/>
                <a:cs typeface="Times New Roman" panose="02020603050405020304" pitchFamily="18" charset="0"/>
              </a:rPr>
              <a:t>This positive correlation suggests that temperature might have an impact on weekly sales.</a:t>
            </a:r>
          </a:p>
          <a:p>
            <a:pPr algn="just">
              <a:spcAft>
                <a:spcPts val="800"/>
              </a:spcAft>
              <a:buFont typeface="Wingdings" panose="05000000000000000000" pitchFamily="2" charset="2"/>
              <a:buChar char="v"/>
            </a:pPr>
            <a:r>
              <a:rPr lang="en-IN" sz="1900" b="1" kern="100" dirty="0">
                <a:effectLst/>
                <a:latin typeface="Times New Roman" panose="02020603050405020304" pitchFamily="18" charset="0"/>
                <a:ea typeface="Aptos" panose="02110004020202020204"/>
                <a:cs typeface="Times New Roman" panose="02020603050405020304" pitchFamily="18" charset="0"/>
              </a:rPr>
              <a:t>Size and Weekly Sales:</a:t>
            </a:r>
            <a:r>
              <a:rPr lang="en-IN" sz="1900" kern="100" dirty="0">
                <a:effectLst/>
                <a:latin typeface="Times New Roman" panose="02020603050405020304" pitchFamily="18" charset="0"/>
                <a:ea typeface="Aptos" panose="02110004020202020204"/>
                <a:cs typeface="Times New Roman" panose="02020603050405020304" pitchFamily="18" charset="0"/>
              </a:rPr>
              <a:t> The positive correlation between size and weekly sales suggests that larger stores tend to have higher sales. This can guide strategies for store expansion or inventory management.</a:t>
            </a:r>
          </a:p>
          <a:p>
            <a:pPr algn="just">
              <a:spcAft>
                <a:spcPts val="800"/>
              </a:spcAft>
              <a:buFont typeface="Wingdings" panose="05000000000000000000" pitchFamily="2" charset="2"/>
              <a:buChar char="Ø"/>
            </a:pPr>
            <a:r>
              <a:rPr lang="en-US" sz="1900" kern="100" dirty="0">
                <a:effectLst/>
                <a:latin typeface="Times New Roman" panose="02020603050405020304" pitchFamily="18" charset="0"/>
                <a:ea typeface="Aptos" panose="02110004020202020204"/>
                <a:cs typeface="Times New Roman" panose="02020603050405020304" pitchFamily="18" charset="0"/>
              </a:rPr>
              <a:t>Several attributes have weak or negligible correlations, suggesting that they may not significantly influence each other. For example, the correlation between holiday and other attributes is generally weak, indicating that holidays may not strongly affect other metrics.</a:t>
            </a:r>
            <a:endParaRPr lang="en-IN" sz="1900" kern="100" dirty="0">
              <a:effectLst/>
              <a:latin typeface="Times New Roman" panose="02020603050405020304" pitchFamily="18" charset="0"/>
              <a:ea typeface="Aptos" panose="02110004020202020204"/>
              <a:cs typeface="Times New Roman" panose="02020603050405020304" pitchFamily="18" charset="0"/>
            </a:endParaRPr>
          </a:p>
          <a:p>
            <a:pPr marL="0" indent="0">
              <a:buNone/>
            </a:pPr>
            <a:endParaRPr lang="en-IN" sz="1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319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FF55EB-ADD0-81AA-E35D-1DAC167961E6}"/>
              </a:ext>
            </a:extLst>
          </p:cNvPr>
          <p:cNvSpPr>
            <a:spLocks noGrp="1"/>
          </p:cNvSpPr>
          <p:nvPr>
            <p:ph type="title"/>
          </p:nvPr>
        </p:nvSpPr>
        <p:spPr>
          <a:xfrm>
            <a:off x="1137034" y="609597"/>
            <a:ext cx="9392421" cy="1330841"/>
          </a:xfrm>
        </p:spPr>
        <p:txBody>
          <a:bodyPr>
            <a:normAutofit/>
          </a:bodyPr>
          <a:lstStyle/>
          <a:p>
            <a:r>
              <a:rPr lang="en-IN" b="1">
                <a:latin typeface="Times New Roman" panose="02020603050405020304" pitchFamily="18" charset="0"/>
                <a:cs typeface="Times New Roman" panose="02020603050405020304" pitchFamily="18" charset="0"/>
              </a:rPr>
              <a:t>Using Machine Learning Models </a:t>
            </a:r>
            <a:br>
              <a:rPr lang="en-IN" b="1">
                <a:latin typeface="Times New Roman" panose="02020603050405020304" pitchFamily="18" charset="0"/>
                <a:cs typeface="Times New Roman" panose="02020603050405020304" pitchFamily="18" charset="0"/>
              </a:rPr>
            </a:b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88928C-414B-F989-80B4-6A217D6D3F6F}"/>
              </a:ext>
            </a:extLst>
          </p:cNvPr>
          <p:cNvSpPr>
            <a:spLocks noGrp="1"/>
          </p:cNvSpPr>
          <p:nvPr>
            <p:ph idx="1"/>
          </p:nvPr>
        </p:nvSpPr>
        <p:spPr>
          <a:xfrm>
            <a:off x="1137034" y="2198362"/>
            <a:ext cx="4958966" cy="3917773"/>
          </a:xfrm>
        </p:spPr>
        <p:txBody>
          <a:bodyPr>
            <a:normAutofit/>
          </a:bodyPr>
          <a:lstStyle/>
          <a:p>
            <a:pPr>
              <a:spcAft>
                <a:spcPts val="800"/>
              </a:spcAft>
              <a:buFont typeface="Wingdings" panose="05000000000000000000" pitchFamily="2" charset="2"/>
              <a:buChar char="q"/>
            </a:pPr>
            <a:r>
              <a:rPr lang="en-IN" sz="1700" kern="100" dirty="0">
                <a:effectLst/>
                <a:latin typeface="Times New Roman" panose="02020603050405020304" pitchFamily="18" charset="0"/>
                <a:ea typeface="Aptos" panose="02110004020202020204"/>
                <a:cs typeface="Times New Roman" panose="02020603050405020304" pitchFamily="18" charset="0"/>
              </a:rPr>
              <a:t>The following models were selected to address our problem:</a:t>
            </a:r>
            <a:r>
              <a:rPr lang="en-IN" sz="1700" kern="100" dirty="0">
                <a:latin typeface="Aptos" panose="02110004020202020204"/>
                <a:ea typeface="Aptos" panose="02110004020202020204"/>
                <a:cs typeface="Times New Roman" panose="02020603050405020304" pitchFamily="18" charset="0"/>
              </a:rPr>
              <a:t> </a:t>
            </a:r>
            <a:r>
              <a:rPr lang="en-IN" sz="1700" kern="100" dirty="0">
                <a:effectLst/>
                <a:latin typeface="Times New Roman" panose="02020603050405020304" pitchFamily="18" charset="0"/>
                <a:ea typeface="Aptos" panose="02110004020202020204"/>
                <a:cs typeface="Times New Roman" panose="02020603050405020304" pitchFamily="18" charset="0"/>
              </a:rPr>
              <a:t>Random Forest</a:t>
            </a:r>
            <a:r>
              <a:rPr lang="en-IN" sz="1700" kern="100" dirty="0">
                <a:latin typeface="Aptos" panose="02110004020202020204"/>
                <a:ea typeface="Aptos" panose="02110004020202020204"/>
                <a:cs typeface="Times New Roman" panose="02020603050405020304" pitchFamily="18" charset="0"/>
              </a:rPr>
              <a:t>, </a:t>
            </a:r>
            <a:r>
              <a:rPr lang="en-IN" sz="1700" kern="100" dirty="0">
                <a:effectLst/>
                <a:latin typeface="Times New Roman" panose="02020603050405020304" pitchFamily="18" charset="0"/>
                <a:ea typeface="Aptos" panose="02110004020202020204"/>
                <a:cs typeface="Times New Roman" panose="02020603050405020304" pitchFamily="18" charset="0"/>
              </a:rPr>
              <a:t>Decision Tree</a:t>
            </a:r>
            <a:r>
              <a:rPr lang="en-IN" sz="1700" kern="100" dirty="0">
                <a:latin typeface="Aptos" panose="02110004020202020204"/>
                <a:ea typeface="Aptos" panose="02110004020202020204"/>
                <a:cs typeface="Times New Roman" panose="02020603050405020304" pitchFamily="18" charset="0"/>
              </a:rPr>
              <a:t>, </a:t>
            </a:r>
            <a:r>
              <a:rPr lang="en-IN" sz="1700" kern="100" dirty="0">
                <a:effectLst/>
                <a:latin typeface="Times New Roman" panose="02020603050405020304" pitchFamily="18" charset="0"/>
                <a:ea typeface="Aptos" panose="02110004020202020204"/>
                <a:cs typeface="Times New Roman" panose="02020603050405020304" pitchFamily="18" charset="0"/>
              </a:rPr>
              <a:t>Logistic Regression</a:t>
            </a:r>
            <a:r>
              <a:rPr lang="en-IN" sz="1700" kern="100" dirty="0">
                <a:latin typeface="Aptos" panose="02110004020202020204"/>
                <a:ea typeface="Aptos" panose="02110004020202020204"/>
                <a:cs typeface="Times New Roman" panose="02020603050405020304" pitchFamily="18" charset="0"/>
              </a:rPr>
              <a:t>, </a:t>
            </a:r>
            <a:r>
              <a:rPr lang="en-IN" sz="1700" kern="100" dirty="0">
                <a:effectLst/>
                <a:latin typeface="Times New Roman" panose="02020603050405020304" pitchFamily="18" charset="0"/>
                <a:ea typeface="Aptos" panose="02110004020202020204"/>
                <a:cs typeface="Times New Roman" panose="02020603050405020304" pitchFamily="18" charset="0"/>
              </a:rPr>
              <a:t>Linear Regression.</a:t>
            </a:r>
          </a:p>
          <a:p>
            <a:pPr marL="0" indent="0">
              <a:spcAft>
                <a:spcPts val="800"/>
              </a:spcAft>
              <a:buNone/>
            </a:pPr>
            <a:r>
              <a:rPr lang="en-IN" sz="1700" b="1" kern="100" dirty="0">
                <a:effectLst/>
                <a:latin typeface="Times New Roman" panose="02020603050405020304" pitchFamily="18" charset="0"/>
                <a:ea typeface="Aptos" panose="02110004020202020204"/>
                <a:cs typeface="Times New Roman" panose="02020603050405020304" pitchFamily="18" charset="0"/>
              </a:rPr>
              <a:t>Random forest:</a:t>
            </a:r>
            <a:endParaRPr lang="en-IN" sz="1700" kern="100" dirty="0">
              <a:effectLst/>
              <a:latin typeface="Aptos" panose="02110004020202020204"/>
              <a:ea typeface="Aptos" panose="02110004020202020204"/>
              <a:cs typeface="Times New Roman" panose="02020603050405020304" pitchFamily="18" charset="0"/>
            </a:endParaRPr>
          </a:p>
          <a:p>
            <a:pPr marL="0" indent="0" algn="just">
              <a:spcAft>
                <a:spcPts val="800"/>
              </a:spcAft>
              <a:buNone/>
            </a:pPr>
            <a:r>
              <a:rPr lang="en-IN" sz="1700" kern="100" dirty="0">
                <a:effectLst/>
                <a:latin typeface="Times New Roman" panose="02020603050405020304" pitchFamily="18" charset="0"/>
                <a:ea typeface="Aptos" panose="02110004020202020204"/>
                <a:cs typeface="Times New Roman" panose="02020603050405020304" pitchFamily="18" charset="0"/>
              </a:rPr>
              <a:t>We're predicting the store's weekly sales and comparing these predictions to true values of predictor. With a 92% accuracy rate, the plot suggests that the Random Forest model performs well overall. Most predictions are concentrated near the blue diagonal line, indicating a good fit to the data. Wider dispersion of points from the line suggests areas where the model's predictions deviate from the true values. Outliers (points far from the diagonal) represent predictions with high errors. </a:t>
            </a:r>
            <a:endParaRPr lang="en-IN" sz="1700" kern="100" dirty="0">
              <a:effectLst/>
              <a:latin typeface="Aptos" panose="02110004020202020204"/>
              <a:ea typeface="Aptos" panose="02110004020202020204"/>
              <a:cs typeface="Times New Roman" panose="02020603050405020304" pitchFamily="18" charset="0"/>
            </a:endParaRPr>
          </a:p>
          <a:p>
            <a:pPr marL="0" indent="0">
              <a:spcAft>
                <a:spcPts val="800"/>
              </a:spcAft>
              <a:buNone/>
            </a:pPr>
            <a:endParaRPr lang="en-IN" sz="1700" kern="100" dirty="0">
              <a:effectLst/>
              <a:latin typeface="Times New Roman" panose="02020603050405020304" pitchFamily="18" charset="0"/>
              <a:ea typeface="Aptos" panose="02110004020202020204"/>
              <a:cs typeface="Times New Roman" panose="02020603050405020304" pitchFamily="18" charset="0"/>
            </a:endParaRPr>
          </a:p>
          <a:p>
            <a:pPr marL="0" lvl="0" indent="0">
              <a:spcAft>
                <a:spcPts val="800"/>
              </a:spcAft>
              <a:buNone/>
            </a:pPr>
            <a:endParaRPr lang="en-IN" sz="1700" kern="100" dirty="0">
              <a:effectLst/>
              <a:latin typeface="Aptos" panose="02110004020202020204"/>
              <a:ea typeface="Aptos" panose="02110004020202020204"/>
              <a:cs typeface="Times New Roman" panose="02020603050405020304" pitchFamily="18" charset="0"/>
            </a:endParaRPr>
          </a:p>
          <a:p>
            <a:endParaRPr lang="en-IN" sz="1700" dirty="0"/>
          </a:p>
        </p:txBody>
      </p:sp>
      <p:pic>
        <p:nvPicPr>
          <p:cNvPr id="4" name="Picture 3" descr="A red dotted graph with a blue line&#10;&#10;Description automatically generated">
            <a:extLst>
              <a:ext uri="{FF2B5EF4-FFF2-40B4-BE49-F238E27FC236}">
                <a16:creationId xmlns:a16="http://schemas.microsoft.com/office/drawing/2014/main" id="{2DAB8E08-8586-521B-9A9D-D78080F73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207064" y="2184914"/>
            <a:ext cx="3962539" cy="3903102"/>
          </a:xfrm>
          <a:prstGeom prst="rect">
            <a:avLst/>
          </a:prstGeom>
          <a:noFill/>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0926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47185D-1AEB-039A-8AE4-FC30C63AF015}"/>
              </a:ext>
            </a:extLst>
          </p:cNvPr>
          <p:cNvSpPr>
            <a:spLocks noGrp="1"/>
          </p:cNvSpPr>
          <p:nvPr>
            <p:ph idx="1"/>
          </p:nvPr>
        </p:nvSpPr>
        <p:spPr>
          <a:xfrm>
            <a:off x="590719" y="2330505"/>
            <a:ext cx="4559425" cy="3979585"/>
          </a:xfrm>
        </p:spPr>
        <p:txBody>
          <a:bodyPr anchor="ctr">
            <a:normAutofit fontScale="85000" lnSpcReduction="10000"/>
          </a:bodyPr>
          <a:lstStyle/>
          <a:p>
            <a:pPr>
              <a:buFont typeface="Wingdings" panose="05000000000000000000" pitchFamily="2" charset="2"/>
              <a:buChar char="q"/>
            </a:pPr>
            <a:r>
              <a:rPr lang="en-IN" sz="2000" b="1" kern="100" dirty="0">
                <a:effectLst/>
                <a:latin typeface="Times New Roman" panose="02020603050405020304" pitchFamily="18" charset="0"/>
                <a:ea typeface="Aptos" panose="02110004020202020204"/>
                <a:cs typeface="Times New Roman" panose="02020603050405020304" pitchFamily="18" charset="0"/>
              </a:rPr>
              <a:t>Decision Tree</a:t>
            </a:r>
          </a:p>
          <a:p>
            <a:pPr algn="just">
              <a:spcAft>
                <a:spcPts val="800"/>
              </a:spcAft>
              <a:buFont typeface="Wingdings" panose="05000000000000000000" pitchFamily="2" charset="2"/>
              <a:buChar char="v"/>
            </a:pPr>
            <a:r>
              <a:rPr lang="en-IN" sz="1900" kern="100" dirty="0">
                <a:effectLst/>
                <a:latin typeface="Times New Roman" panose="02020603050405020304" pitchFamily="18" charset="0"/>
                <a:ea typeface="Aptos" panose="02110004020202020204"/>
                <a:cs typeface="Times New Roman" panose="02020603050405020304" pitchFamily="18" charset="0"/>
              </a:rPr>
              <a:t>The Decision Tree model achieved an accuracy rate of 91.5%, indicating strong predictive capability. The proximity of the data points to the blue diagonal line suggests that the model generally predicts well. Outliers are visible, these outliers might indicate cases where the model struggles with complex or unusual data patterns, suggesting areas for model improvement or data pre-processing.</a:t>
            </a:r>
          </a:p>
          <a:p>
            <a:pPr algn="just">
              <a:buFont typeface="Wingdings" panose="05000000000000000000" pitchFamily="2" charset="2"/>
              <a:buChar char="v"/>
            </a:pPr>
            <a:r>
              <a:rPr lang="en-IN" sz="1900" dirty="0">
                <a:effectLst/>
                <a:latin typeface="Times New Roman" panose="02020603050405020304" pitchFamily="18" charset="0"/>
                <a:ea typeface="Aptos" panose="02110004020202020204"/>
                <a:cs typeface="Times New Roman" panose="02020603050405020304" pitchFamily="18" charset="0"/>
              </a:rPr>
              <a:t>The dispersion in predictions could result from overfitting, where the model learns specific patterns in the training data but fails to generalize well to unseen data. The variability and outliers suggest that the model may benefit from additional tuning, pruning, or the use of ensemble techniques to reduce overfitting. </a:t>
            </a:r>
            <a:endParaRPr lang="en-IN" sz="1900" kern="100" dirty="0">
              <a:effectLst/>
              <a:latin typeface="Times New Roman" panose="02020603050405020304" pitchFamily="18" charset="0"/>
              <a:ea typeface="Aptos" panose="02110004020202020204"/>
              <a:cs typeface="Times New Roman" panose="02020603050405020304" pitchFamily="18" charset="0"/>
            </a:endParaRPr>
          </a:p>
          <a:p>
            <a:pPr marL="0" indent="0">
              <a:buNone/>
            </a:pPr>
            <a:endParaRPr lang="en-IN" sz="14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495C7BCD-59A1-1195-6A0D-647768D71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905" y="399732"/>
            <a:ext cx="6200934"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72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8" name="Rectangle 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E5AA4-0850-B4DF-8D4C-EFC762C6B578}"/>
              </a:ext>
            </a:extLst>
          </p:cNvPr>
          <p:cNvSpPr>
            <a:spLocks noGrp="1"/>
          </p:cNvSpPr>
          <p:nvPr>
            <p:ph idx="1"/>
          </p:nvPr>
        </p:nvSpPr>
        <p:spPr>
          <a:xfrm>
            <a:off x="590719" y="1866900"/>
            <a:ext cx="4803113" cy="4991099"/>
          </a:xfrm>
        </p:spPr>
        <p:txBody>
          <a:bodyPr anchor="ctr">
            <a:normAutofit/>
          </a:bodyPr>
          <a:lstStyle/>
          <a:p>
            <a:pPr>
              <a:buFont typeface="Wingdings" panose="05000000000000000000" pitchFamily="2" charset="2"/>
              <a:buChar char="q"/>
            </a:pPr>
            <a:r>
              <a:rPr lang="en-IN" sz="2000" b="1" kern="100" dirty="0">
                <a:effectLst/>
                <a:latin typeface="Times New Roman" panose="02020603050405020304" pitchFamily="18" charset="0"/>
                <a:ea typeface="Aptos" panose="02110004020202020204"/>
                <a:cs typeface="Times New Roman" panose="02020603050405020304" pitchFamily="18" charset="0"/>
              </a:rPr>
              <a:t> Logistic Regression</a:t>
            </a:r>
            <a:endParaRPr lang="en-IN" sz="2000" kern="100" dirty="0">
              <a:effectLst/>
              <a:latin typeface="Times New Roman" panose="02020603050405020304" pitchFamily="18" charset="0"/>
              <a:ea typeface="Aptos" panose="02110004020202020204"/>
              <a:cs typeface="Times New Roman" panose="02020603050405020304" pitchFamily="18" charset="0"/>
            </a:endParaRPr>
          </a:p>
          <a:p>
            <a:pPr algn="just">
              <a:buFont typeface="Wingdings" panose="05000000000000000000" pitchFamily="2" charset="2"/>
              <a:buChar char="v"/>
            </a:pPr>
            <a:r>
              <a:rPr lang="en-IN" sz="1800" kern="100" dirty="0">
                <a:effectLst/>
                <a:latin typeface="Times New Roman" panose="02020603050405020304" pitchFamily="18" charset="0"/>
                <a:ea typeface="Aptos" panose="02110004020202020204"/>
                <a:cs typeface="Times New Roman" panose="02020603050405020304" pitchFamily="18" charset="0"/>
              </a:rPr>
              <a:t>The ROC (Receiver Operating Characteristic) curve in this plot evaluates the performance of a logistic regression model. It helps visualize how well the classifier distinguishes between classes at varying thresholds, providing insight into the model's overall effectiveness.</a:t>
            </a:r>
          </a:p>
          <a:p>
            <a:pPr algn="just">
              <a:buFont typeface="Wingdings" panose="05000000000000000000" pitchFamily="2" charset="2"/>
              <a:buChar char="v"/>
            </a:pPr>
            <a:r>
              <a:rPr lang="en-IN" sz="1800" dirty="0">
                <a:effectLst/>
                <a:latin typeface="Times New Roman" panose="02020603050405020304" pitchFamily="18" charset="0"/>
                <a:ea typeface="Aptos" panose="02110004020202020204"/>
                <a:cs typeface="Times New Roman" panose="02020603050405020304" pitchFamily="18" charset="0"/>
              </a:rPr>
              <a:t>This curve plots two parameters:  True Positive Rate and False Positive Rate</a:t>
            </a:r>
          </a:p>
          <a:p>
            <a:pPr algn="just">
              <a:buFont typeface="Wingdings" panose="05000000000000000000" pitchFamily="2" charset="2"/>
              <a:buChar char="v"/>
            </a:pPr>
            <a:r>
              <a:rPr lang="en-IN" sz="1800" kern="100" dirty="0">
                <a:effectLst/>
                <a:latin typeface="Times New Roman" panose="02020603050405020304" pitchFamily="18" charset="0"/>
                <a:ea typeface="Aptos" panose="02110004020202020204"/>
                <a:cs typeface="Times New Roman" panose="02020603050405020304" pitchFamily="18" charset="0"/>
              </a:rPr>
              <a:t>The ROC curve's position above the diagonal and the AUC value of 0.74 show that the logistic regression model has predictive value, with a 92% accuracy rate indicating strong overall performance. While the model is effective, the curve's spread and distance from the top-left corner suggest there may be room for improvement through further tuning or additional feature engineering.</a:t>
            </a:r>
          </a:p>
          <a:p>
            <a:pPr marL="0" indent="0">
              <a:buNone/>
            </a:pPr>
            <a:endParaRPr lang="en-IN" sz="1400" dirty="0"/>
          </a:p>
        </p:txBody>
      </p:sp>
      <p:sp>
        <p:nvSpPr>
          <p:cNvPr id="43" name="Rectangle 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red line and a blue line&#10;&#10;Description automatically generated">
            <a:extLst>
              <a:ext uri="{FF2B5EF4-FFF2-40B4-BE49-F238E27FC236}">
                <a16:creationId xmlns:a16="http://schemas.microsoft.com/office/drawing/2014/main" id="{DEED547D-AC40-8133-3661-3A304DBB4E4A}"/>
              </a:ext>
            </a:extLst>
          </p:cNvPr>
          <p:cNvPicPr>
            <a:picLocks noChangeAspect="1"/>
          </p:cNvPicPr>
          <p:nvPr/>
        </p:nvPicPr>
        <p:blipFill rotWithShape="1">
          <a:blip r:embed="rId3">
            <a:extLst>
              <a:ext uri="{28A0092B-C50C-407E-A947-70E740481C1C}">
                <a14:useLocalDpi xmlns:a14="http://schemas.microsoft.com/office/drawing/2010/main" val="0"/>
              </a:ext>
            </a:extLst>
          </a:blip>
          <a:srcRect l="4613" r="12859" b="-2"/>
          <a:stretch/>
        </p:blipFill>
        <p:spPr bwMode="auto">
          <a:xfrm>
            <a:off x="5977788" y="799352"/>
            <a:ext cx="5425410" cy="5259296"/>
          </a:xfrm>
          <a:prstGeom prst="rect">
            <a:avLst/>
          </a:prstGeom>
          <a:noFill/>
        </p:spPr>
      </p:pic>
    </p:spTree>
    <p:extLst>
      <p:ext uri="{BB962C8B-B14F-4D97-AF65-F5344CB8AC3E}">
        <p14:creationId xmlns:p14="http://schemas.microsoft.com/office/powerpoint/2010/main" val="4128496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2DDE655-161F-8022-DD6E-B98AFC27D387}"/>
              </a:ext>
            </a:extLst>
          </p:cNvPr>
          <p:cNvSpPr>
            <a:spLocks noGrp="1"/>
          </p:cNvSpPr>
          <p:nvPr>
            <p:ph idx="1"/>
          </p:nvPr>
        </p:nvSpPr>
        <p:spPr>
          <a:xfrm>
            <a:off x="292608" y="621333"/>
            <a:ext cx="4169664" cy="4691331"/>
          </a:xfrm>
        </p:spPr>
        <p:txBody>
          <a:bodyPr>
            <a:normAutofit lnSpcReduction="10000"/>
          </a:bodyPr>
          <a:lstStyle/>
          <a:p>
            <a:pPr>
              <a:buFont typeface="Wingdings" panose="05000000000000000000" pitchFamily="2" charset="2"/>
              <a:buChar char="q"/>
            </a:pPr>
            <a:r>
              <a:rPr lang="en-IN" sz="1400" b="1" kern="100" dirty="0">
                <a:effectLst/>
                <a:latin typeface="Times New Roman" panose="02020603050405020304" pitchFamily="18" charset="0"/>
                <a:ea typeface="Aptos" panose="02110004020202020204"/>
                <a:cs typeface="Times New Roman" panose="02020603050405020304" pitchFamily="18" charset="0"/>
              </a:rPr>
              <a:t> </a:t>
            </a:r>
            <a:r>
              <a:rPr lang="en-IN" sz="2000" b="1" kern="100" dirty="0">
                <a:effectLst/>
                <a:latin typeface="Times New Roman" panose="02020603050405020304" pitchFamily="18" charset="0"/>
                <a:ea typeface="Aptos" panose="02110004020202020204"/>
                <a:cs typeface="Times New Roman" panose="02020603050405020304" pitchFamily="18" charset="0"/>
              </a:rPr>
              <a:t>Linear Regression</a:t>
            </a:r>
            <a:endParaRPr lang="en-IN" sz="2000" kern="100" dirty="0">
              <a:effectLst/>
              <a:latin typeface="Times New Roman" panose="02020603050405020304" pitchFamily="18" charset="0"/>
              <a:ea typeface="Aptos" panose="02110004020202020204"/>
              <a:cs typeface="Times New Roman" panose="02020603050405020304" pitchFamily="18" charset="0"/>
            </a:endParaRPr>
          </a:p>
          <a:p>
            <a:pPr algn="just">
              <a:buFont typeface="Wingdings" panose="05000000000000000000" pitchFamily="2" charset="2"/>
              <a:buChar char="v"/>
            </a:pPr>
            <a:r>
              <a:rPr lang="en-IN" sz="1800" dirty="0">
                <a:effectLst/>
                <a:latin typeface="Times New Roman" panose="02020603050405020304" pitchFamily="18" charset="0"/>
                <a:ea typeface="Aptos" panose="02110004020202020204"/>
                <a:cs typeface="Times New Roman" panose="02020603050405020304" pitchFamily="18" charset="0"/>
              </a:rPr>
              <a:t>These outliers can skew linear regression results, leading to inaccurate predictions and increased error. By identifying outliers with box plots, you can remove them from the dataset before training the linear regression model. This process helps improve the model's accuracy.</a:t>
            </a:r>
          </a:p>
          <a:p>
            <a:pPr algn="just">
              <a:buFont typeface="Wingdings" panose="05000000000000000000" pitchFamily="2" charset="2"/>
              <a:buChar char="v"/>
            </a:pPr>
            <a:r>
              <a:rPr lang="en-IN" sz="1800" kern="100" dirty="0">
                <a:effectLst/>
                <a:latin typeface="Times New Roman" panose="02020603050405020304" pitchFamily="18" charset="0"/>
                <a:ea typeface="Aptos" panose="02110004020202020204"/>
                <a:cs typeface="Times New Roman" panose="02020603050405020304" pitchFamily="18" charset="0"/>
              </a:rPr>
              <a:t>The plot displays the predictions versus true values for a linear regression model. The linear regression achieved an accuracy of 81.7%.  Several outliers are visible, suggesting predictions that significantly deviate from true values. An accuracy rate of 81.7% suggests the linear regression model is reasonably accurate but has room for improvement.</a:t>
            </a:r>
          </a:p>
          <a:p>
            <a:endParaRPr lang="en-IN" sz="1400" dirty="0"/>
          </a:p>
        </p:txBody>
      </p:sp>
      <p:pic>
        <p:nvPicPr>
          <p:cNvPr id="5" name="Picture 4" descr="A diagram of a graph&#10;&#10;Description automatically generated with medium confidence">
            <a:extLst>
              <a:ext uri="{FF2B5EF4-FFF2-40B4-BE49-F238E27FC236}">
                <a16:creationId xmlns:a16="http://schemas.microsoft.com/office/drawing/2014/main" id="{C9201916-88F6-8F13-4C38-C81E151990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66" r="-1" b="7864"/>
          <a:stretch/>
        </p:blipFill>
        <p:spPr bwMode="auto">
          <a:xfrm>
            <a:off x="8604504" y="1145498"/>
            <a:ext cx="3569341" cy="4596934"/>
          </a:xfrm>
          <a:prstGeom prst="rect">
            <a:avLst/>
          </a:prstGeom>
          <a:noFill/>
        </p:spPr>
      </p:pic>
      <p:pic>
        <p:nvPicPr>
          <p:cNvPr id="4" name="Picture 3" descr="A diagram of a graph&#10;&#10;Description automatically generated with medium confidence">
            <a:extLst>
              <a:ext uri="{FF2B5EF4-FFF2-40B4-BE49-F238E27FC236}">
                <a16:creationId xmlns:a16="http://schemas.microsoft.com/office/drawing/2014/main" id="{EFCDC9BB-B9E9-449F-F053-EE3F5833DE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54" r="1" b="5741"/>
          <a:stretch/>
        </p:blipFill>
        <p:spPr bwMode="auto">
          <a:xfrm>
            <a:off x="4974336" y="1145498"/>
            <a:ext cx="3422978" cy="4532926"/>
          </a:xfrm>
          <a:prstGeom prst="rect">
            <a:avLst/>
          </a:prstGeom>
          <a:noFill/>
        </p:spPr>
      </p:pic>
      <p:sp>
        <p:nvSpPr>
          <p:cNvPr id="6" name="TextBox 5">
            <a:extLst>
              <a:ext uri="{FF2B5EF4-FFF2-40B4-BE49-F238E27FC236}">
                <a16:creationId xmlns:a16="http://schemas.microsoft.com/office/drawing/2014/main" id="{BD30DAB7-F0F2-8B8F-CC6F-AAC01A437295}"/>
              </a:ext>
            </a:extLst>
          </p:cNvPr>
          <p:cNvSpPr txBox="1"/>
          <p:nvPr/>
        </p:nvSpPr>
        <p:spPr>
          <a:xfrm>
            <a:off x="5312664" y="192024"/>
            <a:ext cx="5477256" cy="646331"/>
          </a:xfrm>
          <a:prstGeom prst="rect">
            <a:avLst/>
          </a:prstGeom>
          <a:noFill/>
        </p:spPr>
        <p:txBody>
          <a:bodyPr wrap="square" rtlCol="0">
            <a:spAutoFit/>
          </a:bodyPr>
          <a:lstStyle/>
          <a:p>
            <a:pPr algn="ctr"/>
            <a:r>
              <a:rPr lang="en-IN" sz="1800" b="1" kern="100" dirty="0">
                <a:effectLst/>
                <a:latin typeface="Times New Roman" panose="02020603050405020304" pitchFamily="18" charset="0"/>
                <a:ea typeface="Aptos" panose="02110004020202020204"/>
                <a:cs typeface="Times New Roman" panose="02020603050405020304" pitchFamily="18" charset="0"/>
              </a:rPr>
              <a:t>Temperature, </a:t>
            </a:r>
            <a:r>
              <a:rPr lang="en-IN" sz="1800" b="1" kern="100" dirty="0" err="1">
                <a:effectLst/>
                <a:latin typeface="Times New Roman" panose="02020603050405020304" pitchFamily="18" charset="0"/>
                <a:ea typeface="Aptos" panose="02110004020202020204"/>
                <a:cs typeface="Times New Roman" panose="02020603050405020304" pitchFamily="18" charset="0"/>
              </a:rPr>
              <a:t>Fuel_Price</a:t>
            </a:r>
            <a:r>
              <a:rPr lang="en-IN" sz="1800" b="1" kern="100" dirty="0">
                <a:effectLst/>
                <a:latin typeface="Times New Roman" panose="02020603050405020304" pitchFamily="18" charset="0"/>
                <a:ea typeface="Aptos" panose="02110004020202020204"/>
                <a:cs typeface="Times New Roman" panose="02020603050405020304" pitchFamily="18" charset="0"/>
              </a:rPr>
              <a:t>, CPI, Unemployment</a:t>
            </a:r>
            <a:endParaRPr lang="en-IN" sz="1800" b="1" kern="100" dirty="0">
              <a:effectLst/>
              <a:latin typeface="Aptos" panose="02110004020202020204"/>
              <a:ea typeface="Aptos" panose="02110004020202020204"/>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77318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6971640-22F5-DDBA-EE0C-85E9054A6D42}"/>
              </a:ext>
            </a:extLst>
          </p:cNvPr>
          <p:cNvSpPr>
            <a:spLocks noGrp="1"/>
          </p:cNvSpPr>
          <p:nvPr>
            <p:ph type="title"/>
          </p:nvPr>
        </p:nvSpPr>
        <p:spPr>
          <a:xfrm>
            <a:off x="640080" y="1243013"/>
            <a:ext cx="3855720" cy="4371974"/>
          </a:xfrm>
        </p:spPr>
        <p:txBody>
          <a:bodyPr>
            <a:normAutofit/>
          </a:bodyPr>
          <a:lstStyle/>
          <a:p>
            <a:r>
              <a:rPr lang="en-IN" sz="3600">
                <a:solidFill>
                  <a:schemeClr val="tx2"/>
                </a:solidFill>
              </a:rPr>
              <a:t>Research Overview</a:t>
            </a:r>
          </a:p>
        </p:txBody>
      </p:sp>
      <p:sp>
        <p:nvSpPr>
          <p:cNvPr id="40" name="Content Placeholder 2">
            <a:extLst>
              <a:ext uri="{FF2B5EF4-FFF2-40B4-BE49-F238E27FC236}">
                <a16:creationId xmlns:a16="http://schemas.microsoft.com/office/drawing/2014/main" id="{51B809D3-F8AD-56C6-BF73-F874FC61C33F}"/>
              </a:ext>
            </a:extLst>
          </p:cNvPr>
          <p:cNvSpPr>
            <a:spLocks noGrp="1"/>
          </p:cNvSpPr>
          <p:nvPr>
            <p:ph idx="1"/>
          </p:nvPr>
        </p:nvSpPr>
        <p:spPr>
          <a:xfrm>
            <a:off x="6172200" y="804672"/>
            <a:ext cx="5221224" cy="5230368"/>
          </a:xfrm>
        </p:spPr>
        <p:txBody>
          <a:bodyPr anchor="ctr">
            <a:normAutofit/>
          </a:bodyPr>
          <a:lstStyle/>
          <a:p>
            <a:r>
              <a:rPr lang="en-IN" sz="1800" dirty="0">
                <a:solidFill>
                  <a:schemeClr val="tx2"/>
                </a:solidFill>
              </a:rPr>
              <a:t>Project Background</a:t>
            </a:r>
          </a:p>
          <a:p>
            <a:r>
              <a:rPr lang="en-IN" sz="1800" dirty="0">
                <a:solidFill>
                  <a:schemeClr val="tx2"/>
                </a:solidFill>
              </a:rPr>
              <a:t>Context of the Issue</a:t>
            </a:r>
          </a:p>
          <a:p>
            <a:r>
              <a:rPr lang="en-IN" sz="1800" dirty="0">
                <a:solidFill>
                  <a:schemeClr val="tx2"/>
                </a:solidFill>
              </a:rPr>
              <a:t>Dataset Overview and Cleaning</a:t>
            </a:r>
          </a:p>
          <a:p>
            <a:r>
              <a:rPr lang="en-IN" sz="1800" dirty="0">
                <a:solidFill>
                  <a:schemeClr val="tx2"/>
                </a:solidFill>
              </a:rPr>
              <a:t>Exploratory Data Analysis (EDA)</a:t>
            </a:r>
          </a:p>
          <a:p>
            <a:r>
              <a:rPr lang="en-IN" sz="1800" dirty="0">
                <a:solidFill>
                  <a:schemeClr val="tx2"/>
                </a:solidFill>
              </a:rPr>
              <a:t>Correlation Analysis</a:t>
            </a:r>
          </a:p>
          <a:p>
            <a:r>
              <a:rPr lang="en-IN" sz="1800" dirty="0">
                <a:solidFill>
                  <a:schemeClr val="tx2"/>
                </a:solidFill>
              </a:rPr>
              <a:t>Impact of Variables </a:t>
            </a:r>
          </a:p>
          <a:p>
            <a:r>
              <a:rPr lang="en-IN" sz="1800" dirty="0">
                <a:solidFill>
                  <a:schemeClr val="tx2"/>
                </a:solidFill>
              </a:rPr>
              <a:t>Using Machine Learning Models </a:t>
            </a:r>
          </a:p>
          <a:p>
            <a:r>
              <a:rPr lang="en-IN" sz="1800" dirty="0">
                <a:solidFill>
                  <a:schemeClr val="tx2"/>
                </a:solidFill>
              </a:rPr>
              <a:t>User Interface and Application</a:t>
            </a:r>
          </a:p>
          <a:p>
            <a:r>
              <a:rPr lang="en-IN" sz="1800" dirty="0">
                <a:solidFill>
                  <a:schemeClr val="tx2"/>
                </a:solidFill>
              </a:rPr>
              <a:t>Conclusion</a:t>
            </a:r>
          </a:p>
        </p:txBody>
      </p:sp>
    </p:spTree>
    <p:extLst>
      <p:ext uri="{BB962C8B-B14F-4D97-AF65-F5344CB8AC3E}">
        <p14:creationId xmlns:p14="http://schemas.microsoft.com/office/powerpoint/2010/main" val="3005921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771B36-2C9E-E56F-82A2-668BE9F924FE}"/>
              </a:ext>
            </a:extLst>
          </p:cNvPr>
          <p:cNvSpPr>
            <a:spLocks noGrp="1"/>
          </p:cNvSpPr>
          <p:nvPr>
            <p:ph idx="1"/>
          </p:nvPr>
        </p:nvSpPr>
        <p:spPr>
          <a:xfrm>
            <a:off x="276225" y="495300"/>
            <a:ext cx="5410200" cy="5722471"/>
          </a:xfrm>
        </p:spPr>
        <p:txBody>
          <a:bodyPr anchor="t">
            <a:normAutofit lnSpcReduction="10000"/>
          </a:bodyPr>
          <a:lstStyle/>
          <a:p>
            <a:pPr>
              <a:buFont typeface="Wingdings" panose="05000000000000000000" pitchFamily="2" charset="2"/>
              <a:buChar char="q"/>
            </a:pPr>
            <a:r>
              <a:rPr lang="en-IN" sz="2000" b="1" dirty="0">
                <a:solidFill>
                  <a:srgbClr val="595959"/>
                </a:solidFill>
                <a:latin typeface="Times New Roman" panose="02020603050405020304" pitchFamily="18" charset="0"/>
                <a:cs typeface="Times New Roman" panose="02020603050405020304" pitchFamily="18" charset="0"/>
              </a:rPr>
              <a:t> User Interface and Application (Walmart sales analysis prediction)</a:t>
            </a:r>
            <a:endParaRPr lang="en-IN" sz="2000" b="1" dirty="0">
              <a:solidFill>
                <a:srgbClr val="595959"/>
              </a:solidFill>
              <a:latin typeface="Times New Roman" panose="02020603050405020304" pitchFamily="18" charset="0"/>
              <a:ea typeface="Aptos" panose="02110004020202020204"/>
              <a:cs typeface="Times New Roman" panose="02020603050405020304" pitchFamily="18" charset="0"/>
            </a:endParaRPr>
          </a:p>
          <a:p>
            <a:pPr algn="just"/>
            <a:r>
              <a:rPr lang="en-IN" sz="1800" dirty="0">
                <a:solidFill>
                  <a:srgbClr val="595959"/>
                </a:solidFill>
                <a:effectLst/>
                <a:latin typeface="Times New Roman" panose="02020603050405020304" pitchFamily="18" charset="0"/>
                <a:ea typeface="Aptos" panose="02110004020202020204"/>
                <a:cs typeface="Times New Roman" panose="02020603050405020304" pitchFamily="18" charset="0"/>
              </a:rPr>
              <a:t>Out of the four models, only a few can take three input features and predict a numerical value for weekly sales. These include Random Forest, Decision Tree, and Linear Regression. Among these models, Random Forest proves to be the most suitable for our data, which is why we selected it for further testing and eventual implementation</a:t>
            </a:r>
          </a:p>
          <a:p>
            <a:pPr algn="just"/>
            <a:r>
              <a:rPr lang="en-IN" sz="1800" dirty="0">
                <a:solidFill>
                  <a:srgbClr val="595959"/>
                </a:solidFill>
                <a:effectLst/>
                <a:latin typeface="Times New Roman" panose="02020603050405020304" pitchFamily="18" charset="0"/>
                <a:ea typeface="Aptos" panose="02110004020202020204"/>
                <a:cs typeface="Times New Roman" panose="02020603050405020304" pitchFamily="18" charset="0"/>
              </a:rPr>
              <a:t>Our web application has visualizations that shows the correlation matrix which tells correlation between the variables like department, weekly sales, temperature and holiday which is user- friendly. It contains three different phases, they are visualization, input, and output</a:t>
            </a:r>
            <a:endParaRPr lang="en-IN" sz="1800" dirty="0">
              <a:solidFill>
                <a:srgbClr val="595959"/>
              </a:solidFill>
              <a:latin typeface="Times New Roman" panose="02020603050405020304" pitchFamily="18" charset="0"/>
              <a:ea typeface="Aptos" panose="02110004020202020204"/>
              <a:cs typeface="Times New Roman" panose="02020603050405020304" pitchFamily="18" charset="0"/>
            </a:endParaRPr>
          </a:p>
          <a:p>
            <a:pPr algn="just">
              <a:spcAft>
                <a:spcPts val="800"/>
              </a:spcAft>
            </a:pPr>
            <a:r>
              <a:rPr lang="en-IN" sz="1800" kern="100" dirty="0">
                <a:solidFill>
                  <a:srgbClr val="595959"/>
                </a:solidFill>
                <a:effectLst/>
                <a:latin typeface="Times New Roman" panose="02020603050405020304" pitchFamily="18" charset="0"/>
                <a:ea typeface="Aptos" panose="02110004020202020204"/>
                <a:cs typeface="Times New Roman" panose="02020603050405020304" pitchFamily="18" charset="0"/>
              </a:rPr>
              <a:t>We attempted to build the user interface (UI) using a </a:t>
            </a:r>
            <a:r>
              <a:rPr lang="en-IN" sz="1800" kern="100" dirty="0" err="1">
                <a:solidFill>
                  <a:srgbClr val="595959"/>
                </a:solidFill>
                <a:effectLst/>
                <a:latin typeface="Times New Roman" panose="02020603050405020304" pitchFamily="18" charset="0"/>
                <a:ea typeface="Aptos" panose="02110004020202020204"/>
                <a:cs typeface="Times New Roman" panose="02020603050405020304" pitchFamily="18" charset="0"/>
              </a:rPr>
              <a:t>Streamlit</a:t>
            </a:r>
            <a:r>
              <a:rPr lang="en-IN" sz="1800" kern="100" dirty="0">
                <a:solidFill>
                  <a:srgbClr val="595959"/>
                </a:solidFill>
                <a:effectLst/>
                <a:latin typeface="Times New Roman" panose="02020603050405020304" pitchFamily="18" charset="0"/>
                <a:ea typeface="Aptos" panose="02110004020202020204"/>
                <a:cs typeface="Times New Roman" panose="02020603050405020304" pitchFamily="18" charset="0"/>
              </a:rPr>
              <a:t> application. This framework enables the creation of interactive and data-driven web applications, allowing users to visualize data and interact with various features in a simple and intuitive way.</a:t>
            </a:r>
          </a:p>
          <a:p>
            <a:pPr>
              <a:spcAft>
                <a:spcPts val="800"/>
              </a:spcAft>
            </a:pPr>
            <a:r>
              <a:rPr lang="en-IN" sz="1800" b="1" kern="100" dirty="0">
                <a:solidFill>
                  <a:srgbClr val="595959"/>
                </a:solidFill>
                <a:effectLst/>
                <a:latin typeface="Times New Roman" panose="02020603050405020304" pitchFamily="18" charset="0"/>
                <a:ea typeface="Aptos" panose="02110004020202020204"/>
                <a:cs typeface="Times New Roman" panose="02020603050405020304" pitchFamily="18" charset="0"/>
              </a:rPr>
              <a:t>Outputs of the web application looks like:</a:t>
            </a:r>
          </a:p>
          <a:p>
            <a:pPr>
              <a:spcAft>
                <a:spcPts val="800"/>
              </a:spcAft>
            </a:pPr>
            <a:endParaRPr lang="en-IN" sz="1100" b="1" kern="100" dirty="0">
              <a:solidFill>
                <a:srgbClr val="595959"/>
              </a:solidFill>
              <a:effectLst/>
              <a:latin typeface="Times New Roman" panose="02020603050405020304" pitchFamily="18" charset="0"/>
              <a:ea typeface="Aptos" panose="02110004020202020204"/>
              <a:cs typeface="Times New Roman" panose="02020603050405020304" pitchFamily="18" charset="0"/>
            </a:endParaRPr>
          </a:p>
          <a:p>
            <a:pPr>
              <a:spcAft>
                <a:spcPts val="800"/>
              </a:spcAft>
            </a:pPr>
            <a:endParaRPr lang="en-IN" sz="1100" kern="100" dirty="0">
              <a:solidFill>
                <a:srgbClr val="595959"/>
              </a:solidFill>
              <a:effectLst/>
              <a:latin typeface="Aptos" panose="02110004020202020204"/>
              <a:ea typeface="Aptos" panose="02110004020202020204"/>
              <a:cs typeface="Times New Roman" panose="02020603050405020304" pitchFamily="18" charset="0"/>
            </a:endParaRPr>
          </a:p>
          <a:p>
            <a:endParaRPr lang="en-IN" sz="1100" dirty="0">
              <a:solidFill>
                <a:srgbClr val="595959"/>
              </a:solidFill>
            </a:endParaRPr>
          </a:p>
        </p:txBody>
      </p:sp>
      <p:pic>
        <p:nvPicPr>
          <p:cNvPr id="4" name="Picture 3" descr="A screenshot of a computer&#10;&#10;Description automatically generated">
            <a:extLst>
              <a:ext uri="{FF2B5EF4-FFF2-40B4-BE49-F238E27FC236}">
                <a16:creationId xmlns:a16="http://schemas.microsoft.com/office/drawing/2014/main" id="{563B0160-69BE-9510-0CA7-EC332668BD20}"/>
              </a:ext>
            </a:extLst>
          </p:cNvPr>
          <p:cNvPicPr>
            <a:picLocks noChangeAspect="1"/>
          </p:cNvPicPr>
          <p:nvPr/>
        </p:nvPicPr>
        <p:blipFill>
          <a:blip r:embed="rId2"/>
          <a:stretch>
            <a:fillRect/>
          </a:stretch>
        </p:blipFill>
        <p:spPr>
          <a:xfrm>
            <a:off x="5962650" y="1825455"/>
            <a:ext cx="5930435" cy="3240321"/>
          </a:xfrm>
          <a:prstGeom prst="rect">
            <a:avLst/>
          </a:prstGeom>
        </p:spPr>
      </p:pic>
    </p:spTree>
    <p:extLst>
      <p:ext uri="{BB962C8B-B14F-4D97-AF65-F5344CB8AC3E}">
        <p14:creationId xmlns:p14="http://schemas.microsoft.com/office/powerpoint/2010/main" val="356318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screenshot of a video&#10;&#10;Description automatically generated">
            <a:extLst>
              <a:ext uri="{FF2B5EF4-FFF2-40B4-BE49-F238E27FC236}">
                <a16:creationId xmlns:a16="http://schemas.microsoft.com/office/drawing/2014/main" id="{1C6C4307-16E2-8506-EDC6-5032903F7D6F}"/>
              </a:ext>
            </a:extLst>
          </p:cNvPr>
          <p:cNvPicPr>
            <a:picLocks noChangeAspect="1"/>
          </p:cNvPicPr>
          <p:nvPr/>
        </p:nvPicPr>
        <p:blipFill>
          <a:blip r:embed="rId2"/>
          <a:stretch>
            <a:fillRect/>
          </a:stretch>
        </p:blipFill>
        <p:spPr>
          <a:xfrm>
            <a:off x="7314586" y="4547664"/>
            <a:ext cx="4877414" cy="2299447"/>
          </a:xfrm>
          <a:prstGeom prst="rect">
            <a:avLst/>
          </a:prstGeom>
        </p:spPr>
      </p:pic>
      <p:sp>
        <p:nvSpPr>
          <p:cNvPr id="3" name="Content Placeholder 2">
            <a:extLst>
              <a:ext uri="{FF2B5EF4-FFF2-40B4-BE49-F238E27FC236}">
                <a16:creationId xmlns:a16="http://schemas.microsoft.com/office/drawing/2014/main" id="{70627F0C-4DD9-5A37-1FE6-0BC39C5C82B0}"/>
              </a:ext>
            </a:extLst>
          </p:cNvPr>
          <p:cNvSpPr>
            <a:spLocks noGrp="1"/>
          </p:cNvSpPr>
          <p:nvPr>
            <p:ph idx="1"/>
          </p:nvPr>
        </p:nvSpPr>
        <p:spPr>
          <a:xfrm>
            <a:off x="333756" y="549672"/>
            <a:ext cx="5112296" cy="5942568"/>
          </a:xfrm>
        </p:spPr>
        <p:txBody>
          <a:bodyPr anchor="ctr">
            <a:normAutofit fontScale="92500" lnSpcReduction="20000"/>
          </a:bodyPr>
          <a:lstStyle/>
          <a:p>
            <a:pPr marL="0" indent="0">
              <a:buNone/>
            </a:pPr>
            <a:r>
              <a:rPr lang="en-IN" sz="2000" b="1" dirty="0">
                <a:solidFill>
                  <a:schemeClr val="tx2"/>
                </a:solidFill>
                <a:latin typeface="Times New Roman" panose="02020603050405020304" pitchFamily="18" charset="0"/>
                <a:cs typeface="Times New Roman" panose="02020603050405020304" pitchFamily="18" charset="0"/>
              </a:rPr>
              <a:t>Input  and Output for web application: </a:t>
            </a:r>
          </a:p>
          <a:p>
            <a:pPr marL="0" indent="0">
              <a:buNone/>
            </a:pPr>
            <a:endParaRPr lang="en-IN" sz="1800" dirty="0">
              <a:solidFill>
                <a:schemeClr val="tx2"/>
              </a:solidFill>
            </a:endParaRPr>
          </a:p>
          <a:p>
            <a:pPr marL="0" indent="0">
              <a:buNone/>
            </a:pPr>
            <a:endParaRPr lang="en-IN" sz="1800" dirty="0">
              <a:solidFill>
                <a:schemeClr val="tx2"/>
              </a:solidFill>
            </a:endParaRPr>
          </a:p>
          <a:p>
            <a:pPr marL="0" indent="0">
              <a:buNone/>
            </a:pPr>
            <a:r>
              <a:rPr lang="en-IN" sz="1900" dirty="0">
                <a:solidFill>
                  <a:schemeClr val="tx2"/>
                </a:solidFill>
                <a:latin typeface="Times New Roman" panose="02020603050405020304" pitchFamily="18" charset="0"/>
                <a:cs typeface="Times New Roman" panose="02020603050405020304" pitchFamily="18" charset="0"/>
              </a:rPr>
              <a:t>User input fields: Store id, Department, holiday, calculate weekly sales</a:t>
            </a: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r>
              <a:rPr lang="en-IN" sz="1900" b="1" dirty="0">
                <a:solidFill>
                  <a:schemeClr val="tx2"/>
                </a:solidFill>
                <a:latin typeface="Times New Roman" panose="02020603050405020304" pitchFamily="18" charset="0"/>
                <a:cs typeface="Times New Roman" panose="02020603050405020304" pitchFamily="18" charset="0"/>
              </a:rPr>
              <a:t>Case 1:   </a:t>
            </a:r>
          </a:p>
          <a:p>
            <a:pPr marL="0" indent="0">
              <a:buNone/>
            </a:pPr>
            <a:r>
              <a:rPr lang="en-IN" sz="1900" kern="100" dirty="0">
                <a:effectLst/>
                <a:latin typeface="Times New Roman" panose="02020603050405020304" pitchFamily="18" charset="0"/>
                <a:ea typeface="Aptos" panose="02110004020202020204"/>
                <a:cs typeface="Times New Roman" panose="02020603050405020304" pitchFamily="18" charset="0"/>
              </a:rPr>
              <a:t>Store number 20 and department number 29 on holiday week sales would be 9913.37.</a:t>
            </a: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r>
              <a:rPr lang="en-IN" sz="1900" b="1" dirty="0">
                <a:solidFill>
                  <a:schemeClr val="tx2"/>
                </a:solidFill>
                <a:latin typeface="Times New Roman" panose="02020603050405020304" pitchFamily="18" charset="0"/>
                <a:cs typeface="Times New Roman" panose="02020603050405020304" pitchFamily="18" charset="0"/>
              </a:rPr>
              <a:t>                                                                                            Case 2:</a:t>
            </a:r>
          </a:p>
          <a:p>
            <a:pPr marL="0" indent="0">
              <a:buNone/>
            </a:pPr>
            <a:r>
              <a:rPr lang="en-IN" sz="1900" kern="100" dirty="0">
                <a:effectLst/>
                <a:latin typeface="Times New Roman" panose="02020603050405020304" pitchFamily="18" charset="0"/>
                <a:ea typeface="Aptos" panose="02110004020202020204"/>
                <a:cs typeface="Times New Roman" panose="02020603050405020304" pitchFamily="18" charset="0"/>
              </a:rPr>
              <a:t>Similarly, Store number 20 and department number 29 on non-holiday week sales would be 8832.02.</a:t>
            </a:r>
          </a:p>
          <a:p>
            <a:pPr marL="0" indent="0">
              <a:buNone/>
            </a:pPr>
            <a:endParaRPr lang="en-IN" sz="19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tx2"/>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tx2"/>
              </a:solidFill>
              <a:latin typeface="Times New Roman" panose="02020603050405020304" pitchFamily="18" charset="0"/>
              <a:cs typeface="Times New Roman" panose="02020603050405020304" pitchFamily="18" charset="0"/>
            </a:endParaRPr>
          </a:p>
        </p:txBody>
      </p:sp>
      <p:pic>
        <p:nvPicPr>
          <p:cNvPr id="5" name="Picture 4" descr="A screenshot of a video&#10;&#10;Description automatically generated">
            <a:extLst>
              <a:ext uri="{FF2B5EF4-FFF2-40B4-BE49-F238E27FC236}">
                <a16:creationId xmlns:a16="http://schemas.microsoft.com/office/drawing/2014/main" id="{4834C333-D5C4-D930-78A3-FBB92D3C3DA7}"/>
              </a:ext>
            </a:extLst>
          </p:cNvPr>
          <p:cNvPicPr>
            <a:picLocks noChangeAspect="1"/>
          </p:cNvPicPr>
          <p:nvPr/>
        </p:nvPicPr>
        <p:blipFill>
          <a:blip r:embed="rId3"/>
          <a:stretch>
            <a:fillRect/>
          </a:stretch>
        </p:blipFill>
        <p:spPr>
          <a:xfrm>
            <a:off x="7314585" y="2214618"/>
            <a:ext cx="4877415" cy="2299447"/>
          </a:xfrm>
          <a:prstGeom prst="rect">
            <a:avLst/>
          </a:prstGeom>
        </p:spPr>
      </p:pic>
      <p:pic>
        <p:nvPicPr>
          <p:cNvPr id="4" name="Picture 3" descr="A group of people standing outside a building&#10;&#10;Description automatically generated">
            <a:extLst>
              <a:ext uri="{FF2B5EF4-FFF2-40B4-BE49-F238E27FC236}">
                <a16:creationId xmlns:a16="http://schemas.microsoft.com/office/drawing/2014/main" id="{D17B7D79-8DC0-A31C-A9AF-9324ABB8E018}"/>
              </a:ext>
            </a:extLst>
          </p:cNvPr>
          <p:cNvPicPr>
            <a:picLocks noChangeAspect="1"/>
          </p:cNvPicPr>
          <p:nvPr/>
        </p:nvPicPr>
        <p:blipFill>
          <a:blip r:embed="rId4"/>
          <a:stretch>
            <a:fillRect/>
          </a:stretch>
        </p:blipFill>
        <p:spPr>
          <a:xfrm>
            <a:off x="7314585" y="10842"/>
            <a:ext cx="4876805" cy="2170178"/>
          </a:xfrm>
          <a:prstGeom prst="rect">
            <a:avLst/>
          </a:prstGeom>
        </p:spPr>
      </p:pic>
    </p:spTree>
    <p:extLst>
      <p:ext uri="{BB962C8B-B14F-4D97-AF65-F5344CB8AC3E}">
        <p14:creationId xmlns:p14="http://schemas.microsoft.com/office/powerpoint/2010/main" val="353795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8D7A9C5-3595-7F53-4A71-534E46EA64B4}"/>
              </a:ext>
            </a:extLst>
          </p:cNvPr>
          <p:cNvSpPr>
            <a:spLocks noGrp="1"/>
          </p:cNvSpPr>
          <p:nvPr>
            <p:ph idx="1"/>
          </p:nvPr>
        </p:nvSpPr>
        <p:spPr>
          <a:xfrm>
            <a:off x="5894962" y="1984443"/>
            <a:ext cx="5458838" cy="4192520"/>
          </a:xfrm>
        </p:spPr>
        <p:txBody>
          <a:bodyPr>
            <a:normAutofit/>
          </a:bodyPr>
          <a:lstStyle/>
          <a:p>
            <a:pPr>
              <a:spcAft>
                <a:spcPts val="800"/>
              </a:spcAft>
              <a:buFont typeface="Wingdings" panose="05000000000000000000" pitchFamily="2" charset="2"/>
              <a:buChar char="q"/>
            </a:pPr>
            <a:r>
              <a:rPr lang="en-IN" sz="2000" kern="100" dirty="0">
                <a:effectLst/>
                <a:latin typeface="Times New Roman" panose="02020603050405020304" pitchFamily="18" charset="0"/>
                <a:ea typeface="Aptos" panose="02110004020202020204"/>
                <a:cs typeface="Times New Roman" panose="02020603050405020304" pitchFamily="18" charset="0"/>
              </a:rPr>
              <a:t> </a:t>
            </a:r>
            <a:r>
              <a:rPr lang="en-IN" sz="2000" b="1" kern="100" dirty="0">
                <a:effectLst/>
                <a:latin typeface="Times New Roman" panose="02020603050405020304" pitchFamily="18" charset="0"/>
                <a:ea typeface="Aptos" panose="02110004020202020204"/>
                <a:cs typeface="Times New Roman" panose="02020603050405020304" pitchFamily="18" charset="0"/>
              </a:rPr>
              <a:t>Conclusion:</a:t>
            </a:r>
          </a:p>
          <a:p>
            <a:pPr marL="0" indent="0" algn="just">
              <a:buNone/>
            </a:pPr>
            <a:r>
              <a:rPr lang="en-IN" sz="2000" dirty="0">
                <a:effectLst/>
                <a:latin typeface="Times New Roman" panose="02020603050405020304" pitchFamily="18" charset="0"/>
                <a:ea typeface="Aptos" panose="02110004020202020204"/>
              </a:rPr>
              <a:t>Holiday weeks contribute to a slight increase in weekly sales, indicating a moderate impact during these periods. Sales tend to dip in extreme weather conditions, with a noticeable improvement when temperatures are moderate. In contrast, fluctuations in fuel prices show no significant effect on sales. Overall, the data suggests that weather and holidays are more reliable indicators of sales trends, while fuel prices play a less decisive role. In addition, from part 3 we can predict weekly sales based on the holiday factors.</a:t>
            </a:r>
          </a:p>
          <a:p>
            <a:pPr marL="0" indent="0">
              <a:buNone/>
            </a:pPr>
            <a:endParaRPr lang="en-IN" sz="2000" dirty="0">
              <a:effectLst/>
              <a:latin typeface="Times New Roman" panose="02020603050405020304" pitchFamily="18" charset="0"/>
              <a:ea typeface="Aptos" panose="02110004020202020204"/>
            </a:endParaRPr>
          </a:p>
          <a:p>
            <a:pPr marL="0" indent="0">
              <a:buNone/>
            </a:pPr>
            <a:endParaRPr lang="en-IN" sz="2000" dirty="0">
              <a:latin typeface="Times New Roman" panose="02020603050405020304" pitchFamily="18" charset="0"/>
            </a:endParaRPr>
          </a:p>
          <a:p>
            <a:pPr marL="0" indent="0">
              <a:buNone/>
            </a:pPr>
            <a:endParaRPr lang="en-IN" sz="2000" dirty="0"/>
          </a:p>
        </p:txBody>
      </p:sp>
      <p:graphicFrame>
        <p:nvGraphicFramePr>
          <p:cNvPr id="4" name="Table 3">
            <a:extLst>
              <a:ext uri="{FF2B5EF4-FFF2-40B4-BE49-F238E27FC236}">
                <a16:creationId xmlns:a16="http://schemas.microsoft.com/office/drawing/2014/main" id="{21557642-9D76-F69A-6BD1-4E33CE181BE8}"/>
              </a:ext>
            </a:extLst>
          </p:cNvPr>
          <p:cNvGraphicFramePr>
            <a:graphicFrameLocks noGrp="1"/>
          </p:cNvGraphicFramePr>
          <p:nvPr>
            <p:extLst>
              <p:ext uri="{D42A27DB-BD31-4B8C-83A1-F6EECF244321}">
                <p14:modId xmlns:p14="http://schemas.microsoft.com/office/powerpoint/2010/main" val="1498800360"/>
              </p:ext>
            </p:extLst>
          </p:nvPr>
        </p:nvGraphicFramePr>
        <p:xfrm>
          <a:off x="703182" y="1748231"/>
          <a:ext cx="4966098" cy="3191796"/>
        </p:xfrm>
        <a:graphic>
          <a:graphicData uri="http://schemas.openxmlformats.org/drawingml/2006/table">
            <a:tbl>
              <a:tblPr firstRow="1" bandRow="1">
                <a:tableStyleId>{5C22544A-7EE6-4342-B048-85BDC9FD1C3A}</a:tableStyleId>
              </a:tblPr>
              <a:tblGrid>
                <a:gridCol w="3019953">
                  <a:extLst>
                    <a:ext uri="{9D8B030D-6E8A-4147-A177-3AD203B41FA5}">
                      <a16:colId xmlns:a16="http://schemas.microsoft.com/office/drawing/2014/main" val="3646028032"/>
                    </a:ext>
                  </a:extLst>
                </a:gridCol>
                <a:gridCol w="951639">
                  <a:extLst>
                    <a:ext uri="{9D8B030D-6E8A-4147-A177-3AD203B41FA5}">
                      <a16:colId xmlns:a16="http://schemas.microsoft.com/office/drawing/2014/main" val="279761509"/>
                    </a:ext>
                  </a:extLst>
                </a:gridCol>
                <a:gridCol w="994506">
                  <a:extLst>
                    <a:ext uri="{9D8B030D-6E8A-4147-A177-3AD203B41FA5}">
                      <a16:colId xmlns:a16="http://schemas.microsoft.com/office/drawing/2014/main" val="3869083405"/>
                    </a:ext>
                  </a:extLst>
                </a:gridCol>
              </a:tblGrid>
              <a:tr h="326603">
                <a:tc>
                  <a:txBody>
                    <a:bodyPr/>
                    <a:lstStyle/>
                    <a:p>
                      <a:r>
                        <a:rPr lang="en-IN" sz="1500"/>
                        <a:t>HYPOTHESIS</a:t>
                      </a:r>
                    </a:p>
                  </a:txBody>
                  <a:tcPr marL="74228" marR="74228" marT="37114" marB="37114"/>
                </a:tc>
                <a:tc>
                  <a:txBody>
                    <a:bodyPr/>
                    <a:lstStyle/>
                    <a:p>
                      <a:r>
                        <a:rPr lang="en-IN" sz="1500"/>
                        <a:t>RANGE</a:t>
                      </a:r>
                    </a:p>
                  </a:txBody>
                  <a:tcPr marL="74228" marR="74228" marT="37114" marB="37114"/>
                </a:tc>
                <a:tc>
                  <a:txBody>
                    <a:bodyPr/>
                    <a:lstStyle/>
                    <a:p>
                      <a:r>
                        <a:rPr lang="en-IN" sz="1500"/>
                        <a:t>YES/NO</a:t>
                      </a:r>
                    </a:p>
                  </a:txBody>
                  <a:tcPr marL="74228" marR="74228" marT="37114" marB="37114"/>
                </a:tc>
                <a:extLst>
                  <a:ext uri="{0D108BD9-81ED-4DB2-BD59-A6C34878D82A}">
                    <a16:rowId xmlns:a16="http://schemas.microsoft.com/office/drawing/2014/main" val="1354682603"/>
                  </a:ext>
                </a:extLst>
              </a:tr>
              <a:tr h="994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solidFill>
                            <a:schemeClr val="tx2"/>
                          </a:solidFill>
                          <a:latin typeface="Times New Roman" panose="02020603050405020304" pitchFamily="18" charset="0"/>
                          <a:cs typeface="Times New Roman" panose="02020603050405020304" pitchFamily="18" charset="0"/>
                        </a:rPr>
                        <a:t>Does the rise in fuel prices discourage customers from visiting the store? </a:t>
                      </a:r>
                    </a:p>
                    <a:p>
                      <a:endParaRPr lang="en-IN" sz="1500"/>
                    </a:p>
                  </a:txBody>
                  <a:tcPr marL="74228" marR="74228" marT="37114" marB="37114"/>
                </a:tc>
                <a:tc>
                  <a:txBody>
                    <a:bodyPr/>
                    <a:lstStyle/>
                    <a:p>
                      <a:pPr algn="ctr"/>
                      <a:r>
                        <a:rPr lang="en-IN" sz="1500" dirty="0"/>
                        <a:t>No Impact</a:t>
                      </a:r>
                    </a:p>
                  </a:txBody>
                  <a:tcPr marL="74228" marR="74228" marT="37114" marB="37114"/>
                </a:tc>
                <a:tc>
                  <a:txBody>
                    <a:bodyPr/>
                    <a:lstStyle/>
                    <a:p>
                      <a:pPr algn="ctr"/>
                      <a:r>
                        <a:rPr lang="en-IN" sz="1500"/>
                        <a:t>NO</a:t>
                      </a:r>
                    </a:p>
                  </a:txBody>
                  <a:tcPr marL="74228" marR="74228" marT="37114" marB="37114"/>
                </a:tc>
                <a:extLst>
                  <a:ext uri="{0D108BD9-81ED-4DB2-BD59-A6C34878D82A}">
                    <a16:rowId xmlns:a16="http://schemas.microsoft.com/office/drawing/2014/main" val="2690684898"/>
                  </a:ext>
                </a:extLst>
              </a:tr>
              <a:tr h="549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solidFill>
                            <a:schemeClr val="tx2"/>
                          </a:solidFill>
                          <a:latin typeface="Times New Roman" panose="02020603050405020304" pitchFamily="18" charset="0"/>
                          <a:cs typeface="Times New Roman" panose="02020603050405020304" pitchFamily="18" charset="0"/>
                        </a:rPr>
                        <a:t>Do the weather changes prevent the customer from visiting the store? </a:t>
                      </a:r>
                    </a:p>
                  </a:txBody>
                  <a:tcPr marL="74228" marR="74228" marT="37114" marB="37114"/>
                </a:tc>
                <a:tc>
                  <a:txBody>
                    <a:bodyPr/>
                    <a:lstStyle/>
                    <a:p>
                      <a:pPr algn="ctr"/>
                      <a:r>
                        <a:rPr lang="en-IN" sz="1500" dirty="0"/>
                        <a:t>Major Impact</a:t>
                      </a:r>
                    </a:p>
                  </a:txBody>
                  <a:tcPr marL="74228" marR="74228" marT="37114" marB="37114"/>
                </a:tc>
                <a:tc>
                  <a:txBody>
                    <a:bodyPr/>
                    <a:lstStyle/>
                    <a:p>
                      <a:pPr algn="ctr"/>
                      <a:r>
                        <a:rPr lang="en-IN" sz="1500"/>
                        <a:t>YES</a:t>
                      </a:r>
                    </a:p>
                  </a:txBody>
                  <a:tcPr marL="74228" marR="74228" marT="37114" marB="37114"/>
                </a:tc>
                <a:extLst>
                  <a:ext uri="{0D108BD9-81ED-4DB2-BD59-A6C34878D82A}">
                    <a16:rowId xmlns:a16="http://schemas.microsoft.com/office/drawing/2014/main" val="1731092411"/>
                  </a:ext>
                </a:extLst>
              </a:tr>
              <a:tr h="549286">
                <a:tc>
                  <a:txBody>
                    <a:bodyPr/>
                    <a:lstStyle/>
                    <a:p>
                      <a:r>
                        <a:rPr lang="en-US" sz="1500">
                          <a:solidFill>
                            <a:schemeClr val="tx2"/>
                          </a:solidFill>
                          <a:latin typeface="Times New Roman" panose="02020603050405020304" pitchFamily="18" charset="0"/>
                          <a:cs typeface="Times New Roman" panose="02020603050405020304" pitchFamily="18" charset="0"/>
                        </a:rPr>
                        <a:t>Does the store sales increases during holidays sessions? </a:t>
                      </a:r>
                      <a:endParaRPr lang="en-IN" sz="1500"/>
                    </a:p>
                  </a:txBody>
                  <a:tcPr marL="74228" marR="74228" marT="37114" marB="37114"/>
                </a:tc>
                <a:tc>
                  <a:txBody>
                    <a:bodyPr/>
                    <a:lstStyle/>
                    <a:p>
                      <a:pPr algn="ctr"/>
                      <a:r>
                        <a:rPr lang="en-IN" sz="1500" dirty="0"/>
                        <a:t> Minor</a:t>
                      </a:r>
                    </a:p>
                    <a:p>
                      <a:pPr algn="ctr"/>
                      <a:r>
                        <a:rPr lang="en-IN" sz="1500" dirty="0"/>
                        <a:t> Impact</a:t>
                      </a:r>
                    </a:p>
                  </a:txBody>
                  <a:tcPr marL="74228" marR="74228" marT="37114" marB="37114"/>
                </a:tc>
                <a:tc>
                  <a:txBody>
                    <a:bodyPr/>
                    <a:lstStyle/>
                    <a:p>
                      <a:pPr algn="ctr"/>
                      <a:r>
                        <a:rPr lang="en-IN" sz="1500"/>
                        <a:t>YES</a:t>
                      </a:r>
                    </a:p>
                  </a:txBody>
                  <a:tcPr marL="74228" marR="74228" marT="37114" marB="37114"/>
                </a:tc>
                <a:extLst>
                  <a:ext uri="{0D108BD9-81ED-4DB2-BD59-A6C34878D82A}">
                    <a16:rowId xmlns:a16="http://schemas.microsoft.com/office/drawing/2014/main" val="3463467245"/>
                  </a:ext>
                </a:extLst>
              </a:tr>
              <a:tr h="7719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solidFill>
                            <a:schemeClr val="tx2"/>
                          </a:solidFill>
                          <a:latin typeface="Times New Roman" panose="02020603050405020304" pitchFamily="18" charset="0"/>
                          <a:cs typeface="Times New Roman" panose="02020603050405020304" pitchFamily="18" charset="0"/>
                        </a:rPr>
                        <a:t>Does the level of unemployment affect store sales?</a:t>
                      </a:r>
                      <a:endParaRPr lang="en-IN" sz="1500">
                        <a:solidFill>
                          <a:schemeClr val="tx2"/>
                        </a:solidFill>
                        <a:latin typeface="Times New Roman" panose="02020603050405020304" pitchFamily="18" charset="0"/>
                        <a:cs typeface="Times New Roman" panose="02020603050405020304" pitchFamily="18" charset="0"/>
                      </a:endParaRPr>
                    </a:p>
                    <a:p>
                      <a:endParaRPr lang="en-IN" sz="1500"/>
                    </a:p>
                  </a:txBody>
                  <a:tcPr marL="74228" marR="74228" marT="37114" marB="37114"/>
                </a:tc>
                <a:tc>
                  <a:txBody>
                    <a:bodyPr/>
                    <a:lstStyle/>
                    <a:p>
                      <a:pPr algn="ctr"/>
                      <a:r>
                        <a:rPr lang="en-IN" sz="1500" dirty="0"/>
                        <a:t>ModarateImpact</a:t>
                      </a:r>
                    </a:p>
                  </a:txBody>
                  <a:tcPr marL="74228" marR="74228" marT="37114" marB="37114"/>
                </a:tc>
                <a:tc>
                  <a:txBody>
                    <a:bodyPr/>
                    <a:lstStyle/>
                    <a:p>
                      <a:pPr algn="ctr"/>
                      <a:r>
                        <a:rPr lang="en-IN" sz="1500" dirty="0"/>
                        <a:t>YES</a:t>
                      </a:r>
                    </a:p>
                  </a:txBody>
                  <a:tcPr marL="74228" marR="74228" marT="37114" marB="37114"/>
                </a:tc>
                <a:extLst>
                  <a:ext uri="{0D108BD9-81ED-4DB2-BD59-A6C34878D82A}">
                    <a16:rowId xmlns:a16="http://schemas.microsoft.com/office/drawing/2014/main" val="4186233274"/>
                  </a:ext>
                </a:extLst>
              </a:tr>
            </a:tbl>
          </a:graphicData>
        </a:graphic>
      </p:graphicFrame>
    </p:spTree>
    <p:extLst>
      <p:ext uri="{BB962C8B-B14F-4D97-AF65-F5344CB8AC3E}">
        <p14:creationId xmlns:p14="http://schemas.microsoft.com/office/powerpoint/2010/main" val="3970156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tanding together&#10;&#10;Description automatically generated">
            <a:extLst>
              <a:ext uri="{FF2B5EF4-FFF2-40B4-BE49-F238E27FC236}">
                <a16:creationId xmlns:a16="http://schemas.microsoft.com/office/drawing/2014/main" id="{A350C60F-50E8-49E3-1D36-F101E3A7365B}"/>
              </a:ext>
            </a:extLst>
          </p:cNvPr>
          <p:cNvPicPr>
            <a:picLocks noChangeAspect="1"/>
          </p:cNvPicPr>
          <p:nvPr/>
        </p:nvPicPr>
        <p:blipFill rotWithShape="1">
          <a:blip r:embed="rId2">
            <a:extLst>
              <a:ext uri="{28A0092B-C50C-407E-A947-70E740481C1C}">
                <a14:useLocalDpi xmlns:a14="http://schemas.microsoft.com/office/drawing/2010/main" val="0"/>
              </a:ext>
            </a:extLst>
          </a:blip>
          <a:srcRect l="-1" r="671" b="3"/>
          <a:stretch/>
        </p:blipFill>
        <p:spPr>
          <a:xfrm>
            <a:off x="576243" y="650494"/>
            <a:ext cx="5992765" cy="5324142"/>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4AD768-26EF-059C-51FE-7B0B0E5AACC7}"/>
              </a:ext>
            </a:extLst>
          </p:cNvPr>
          <p:cNvSpPr>
            <a:spLocks noGrp="1"/>
          </p:cNvSpPr>
          <p:nvPr>
            <p:ph idx="1"/>
          </p:nvPr>
        </p:nvSpPr>
        <p:spPr>
          <a:xfrm>
            <a:off x="7239012" y="2031101"/>
            <a:ext cx="4282984" cy="3511943"/>
          </a:xfrm>
        </p:spPr>
        <p:txBody>
          <a:bodyPr anchor="ctr">
            <a:normAutofit/>
          </a:bodyPr>
          <a:lstStyle/>
          <a:p>
            <a:pPr marL="0" indent="0" algn="ctr">
              <a:buNone/>
            </a:pPr>
            <a:r>
              <a:rPr lang="en-IN" sz="4000" dirty="0"/>
              <a:t>THANK YOU</a:t>
            </a: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9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E698F7DB-50DA-4359-AB57-E3DA492A0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640B2599-8958-480A-B5BB-A76A74D70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FF6A1-63DC-E899-5DC2-2B441EF80864}"/>
              </a:ext>
            </a:extLst>
          </p:cNvPr>
          <p:cNvSpPr>
            <a:spLocks noGrp="1"/>
          </p:cNvSpPr>
          <p:nvPr>
            <p:ph type="title"/>
          </p:nvPr>
        </p:nvSpPr>
        <p:spPr>
          <a:xfrm>
            <a:off x="115782" y="129873"/>
            <a:ext cx="6650303" cy="1330518"/>
          </a:xfrm>
        </p:spPr>
        <p:txBody>
          <a:bodyPr>
            <a:normAutofit/>
          </a:bodyPr>
          <a:lstStyle/>
          <a:p>
            <a:r>
              <a:rPr lang="en-IN" dirty="0"/>
              <a:t>Project Background</a:t>
            </a:r>
          </a:p>
        </p:txBody>
      </p:sp>
      <p:sp>
        <p:nvSpPr>
          <p:cNvPr id="3" name="Content Placeholder 2">
            <a:extLst>
              <a:ext uri="{FF2B5EF4-FFF2-40B4-BE49-F238E27FC236}">
                <a16:creationId xmlns:a16="http://schemas.microsoft.com/office/drawing/2014/main" id="{EBB15FD5-E637-1BB6-56F9-6C9B0E597787}"/>
              </a:ext>
            </a:extLst>
          </p:cNvPr>
          <p:cNvSpPr>
            <a:spLocks noGrp="1"/>
          </p:cNvSpPr>
          <p:nvPr>
            <p:ph idx="1"/>
          </p:nvPr>
        </p:nvSpPr>
        <p:spPr>
          <a:xfrm>
            <a:off x="300267" y="1590261"/>
            <a:ext cx="7663069" cy="5137866"/>
          </a:xfrm>
        </p:spPr>
        <p:txBody>
          <a:bodyPr>
            <a:normAutofit fontScale="62500" lnSpcReduction="20000"/>
          </a:bodyPr>
          <a:lstStyle/>
          <a:p>
            <a:pPr algn="just">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Walmart is an American multinational retail corporation that operates a chain of hypermarkets, discount department stores, and grocery stores in the United States, Walmart was founded by Sam Walton in 1962</a:t>
            </a:r>
          </a:p>
          <a:p>
            <a:pPr algn="just">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Walton's business strategy focused on lowest prices anytime, anywhere with low-cost, high-volume model, which contributed to the rapid expansion.</a:t>
            </a:r>
          </a:p>
          <a:p>
            <a:pPr algn="just">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Walmart operates more than 10,500 stores and eCommerce websites in 19 countries. Walmart employ 2.1 million associates around the world.</a:t>
            </a:r>
            <a:endParaRPr lang="en-US" sz="2700" b="0" i="0" dirty="0">
              <a:effectLst/>
              <a:highlight>
                <a:srgbClr val="FFFFFF"/>
              </a:highlight>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Walton's different stores:</a:t>
            </a:r>
          </a:p>
          <a:p>
            <a:pPr>
              <a:lnSpc>
                <a:spcPct val="120000"/>
              </a:lnSpc>
            </a:pPr>
            <a:r>
              <a:rPr lang="en-US" sz="2700" dirty="0">
                <a:latin typeface="Times New Roman" panose="02020603050405020304" pitchFamily="18" charset="0"/>
                <a:cs typeface="Times New Roman" panose="02020603050405020304" pitchFamily="18" charset="0"/>
              </a:rPr>
              <a:t>Walmart Supercenter (1988)</a:t>
            </a:r>
          </a:p>
          <a:p>
            <a:pPr>
              <a:lnSpc>
                <a:spcPct val="120000"/>
              </a:lnSpc>
            </a:pPr>
            <a:r>
              <a:rPr lang="en-US" sz="2700" dirty="0">
                <a:latin typeface="Times New Roman" panose="02020603050405020304" pitchFamily="18" charset="0"/>
                <a:cs typeface="Times New Roman" panose="02020603050405020304" pitchFamily="18" charset="0"/>
              </a:rPr>
              <a:t>Walmart Discount Store (1962)</a:t>
            </a:r>
          </a:p>
          <a:p>
            <a:pPr>
              <a:lnSpc>
                <a:spcPct val="120000"/>
              </a:lnSpc>
            </a:pPr>
            <a:r>
              <a:rPr lang="en-US" sz="2700" dirty="0">
                <a:latin typeface="Times New Roman" panose="02020603050405020304" pitchFamily="18" charset="0"/>
                <a:cs typeface="Times New Roman" panose="02020603050405020304" pitchFamily="18" charset="0"/>
              </a:rPr>
              <a:t>Walmart Neighborhood Market (1998)</a:t>
            </a:r>
          </a:p>
          <a:p>
            <a:pPr algn="just">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 Walmart made easier for customers to find what they need right at their fingertips. With innovations like Walmart plus, Curbside Pickup, Mobile Scan &amp; Go and a whole host of apps.</a:t>
            </a:r>
          </a:p>
          <a:p>
            <a:pPr>
              <a:lnSpc>
                <a:spcPct val="120000"/>
              </a:lnSpc>
              <a:buFont typeface="Wingdings" panose="05000000000000000000" pitchFamily="2" charset="2"/>
              <a:buChar char="q"/>
            </a:pPr>
            <a:r>
              <a:rPr lang="en-US" sz="2700" dirty="0">
                <a:latin typeface="Times New Roman" panose="02020603050405020304" pitchFamily="18" charset="0"/>
                <a:cs typeface="Times New Roman" panose="02020603050405020304" pitchFamily="18" charset="0"/>
              </a:rPr>
              <a:t>With 90% of the U.S. population living within 10 miles of our stores</a:t>
            </a:r>
          </a:p>
          <a:p>
            <a:pPr marL="0" indent="0">
              <a:buNone/>
            </a:pPr>
            <a:endParaRPr lang="en-IN" sz="1400" dirty="0"/>
          </a:p>
        </p:txBody>
      </p:sp>
      <p:pic>
        <p:nvPicPr>
          <p:cNvPr id="1030" name="Picture 6" descr="Store front">
            <a:extLst>
              <a:ext uri="{FF2B5EF4-FFF2-40B4-BE49-F238E27FC236}">
                <a16:creationId xmlns:a16="http://schemas.microsoft.com/office/drawing/2014/main" id="{F0255AA9-127C-0D53-3CA9-8C4516CAE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31"/>
          <a:stretch/>
        </p:blipFill>
        <p:spPr bwMode="auto">
          <a:xfrm>
            <a:off x="8751067" y="10"/>
            <a:ext cx="3440934" cy="2285990"/>
          </a:xfrm>
          <a:custGeom>
            <a:avLst/>
            <a:gdLst/>
            <a:ahLst/>
            <a:cxnLst/>
            <a:rect l="l" t="t" r="r" b="b"/>
            <a:pathLst>
              <a:path w="3440934" h="2286000">
                <a:moveTo>
                  <a:pt x="172481" y="2232285"/>
                </a:moveTo>
                <a:lnTo>
                  <a:pt x="172531" y="2232737"/>
                </a:lnTo>
                <a:lnTo>
                  <a:pt x="172407" y="2233032"/>
                </a:lnTo>
                <a:cubicBezTo>
                  <a:pt x="172452" y="2232834"/>
                  <a:pt x="172808" y="2231800"/>
                  <a:pt x="172481" y="2232285"/>
                </a:cubicBezTo>
                <a:close/>
                <a:moveTo>
                  <a:pt x="18615" y="0"/>
                </a:moveTo>
                <a:lnTo>
                  <a:pt x="3440934" y="0"/>
                </a:lnTo>
                <a:lnTo>
                  <a:pt x="3440934" y="2286000"/>
                </a:lnTo>
                <a:lnTo>
                  <a:pt x="178765" y="2286000"/>
                </a:lnTo>
                <a:lnTo>
                  <a:pt x="174444" y="2250010"/>
                </a:lnTo>
                <a:lnTo>
                  <a:pt x="172531" y="2232737"/>
                </a:lnTo>
                <a:lnTo>
                  <a:pt x="174201" y="2228764"/>
                </a:lnTo>
                <a:cubicBezTo>
                  <a:pt x="177345" y="2221109"/>
                  <a:pt x="195223" y="2193427"/>
                  <a:pt x="191343" y="2186356"/>
                </a:cubicBezTo>
                <a:cubicBezTo>
                  <a:pt x="178219" y="2152642"/>
                  <a:pt x="168572" y="2171498"/>
                  <a:pt x="164067" y="2142065"/>
                </a:cubicBezTo>
                <a:cubicBezTo>
                  <a:pt x="160133" y="2108680"/>
                  <a:pt x="159859" y="2130285"/>
                  <a:pt x="146664" y="2089229"/>
                </a:cubicBezTo>
                <a:cubicBezTo>
                  <a:pt x="150478" y="2084435"/>
                  <a:pt x="154800" y="2063293"/>
                  <a:pt x="152113" y="2054485"/>
                </a:cubicBezTo>
                <a:cubicBezTo>
                  <a:pt x="150513" y="2038242"/>
                  <a:pt x="152449" y="2036605"/>
                  <a:pt x="144880" y="2020593"/>
                </a:cubicBezTo>
                <a:cubicBezTo>
                  <a:pt x="150732" y="2023165"/>
                  <a:pt x="151291" y="1972155"/>
                  <a:pt x="157720" y="1979286"/>
                </a:cubicBezTo>
                <a:cubicBezTo>
                  <a:pt x="162030" y="1968351"/>
                  <a:pt x="153186" y="1963668"/>
                  <a:pt x="156833" y="1952854"/>
                </a:cubicBezTo>
                <a:cubicBezTo>
                  <a:pt x="156957" y="1940918"/>
                  <a:pt x="151341" y="1960059"/>
                  <a:pt x="149917" y="1946946"/>
                </a:cubicBezTo>
                <a:lnTo>
                  <a:pt x="153743" y="1875565"/>
                </a:lnTo>
                <a:cubicBezTo>
                  <a:pt x="149772" y="1866223"/>
                  <a:pt x="150846" y="1858473"/>
                  <a:pt x="153507" y="1850807"/>
                </a:cubicBezTo>
                <a:cubicBezTo>
                  <a:pt x="151112" y="1828667"/>
                  <a:pt x="173586" y="1811973"/>
                  <a:pt x="173799" y="1786925"/>
                </a:cubicBezTo>
                <a:cubicBezTo>
                  <a:pt x="168188" y="1760165"/>
                  <a:pt x="157236" y="1742030"/>
                  <a:pt x="157426" y="1715265"/>
                </a:cubicBezTo>
                <a:cubicBezTo>
                  <a:pt x="147202" y="1689354"/>
                  <a:pt x="168916" y="1697216"/>
                  <a:pt x="167109" y="1674793"/>
                </a:cubicBezTo>
                <a:cubicBezTo>
                  <a:pt x="157138" y="1638671"/>
                  <a:pt x="174193" y="1675326"/>
                  <a:pt x="168434" y="1619050"/>
                </a:cubicBezTo>
                <a:cubicBezTo>
                  <a:pt x="166922" y="1615926"/>
                  <a:pt x="156527" y="1609033"/>
                  <a:pt x="158412" y="1609679"/>
                </a:cubicBezTo>
                <a:cubicBezTo>
                  <a:pt x="157079" y="1597353"/>
                  <a:pt x="177090" y="1561235"/>
                  <a:pt x="173964" y="1543700"/>
                </a:cubicBezTo>
                <a:cubicBezTo>
                  <a:pt x="177333" y="1508983"/>
                  <a:pt x="167634" y="1492719"/>
                  <a:pt x="167811" y="1467670"/>
                </a:cubicBezTo>
                <a:cubicBezTo>
                  <a:pt x="172477" y="1438484"/>
                  <a:pt x="177359" y="1421247"/>
                  <a:pt x="188428" y="1369969"/>
                </a:cubicBezTo>
                <a:lnTo>
                  <a:pt x="217496" y="1196801"/>
                </a:lnTo>
                <a:cubicBezTo>
                  <a:pt x="245293" y="1130831"/>
                  <a:pt x="218387" y="1051919"/>
                  <a:pt x="216976" y="1013447"/>
                </a:cubicBezTo>
                <a:cubicBezTo>
                  <a:pt x="205168" y="998657"/>
                  <a:pt x="215132" y="984657"/>
                  <a:pt x="209028" y="965967"/>
                </a:cubicBezTo>
                <a:cubicBezTo>
                  <a:pt x="202413" y="923668"/>
                  <a:pt x="186505" y="882644"/>
                  <a:pt x="188665" y="826635"/>
                </a:cubicBezTo>
                <a:cubicBezTo>
                  <a:pt x="154241" y="805031"/>
                  <a:pt x="166790" y="738356"/>
                  <a:pt x="143158" y="687408"/>
                </a:cubicBezTo>
                <a:cubicBezTo>
                  <a:pt x="136288" y="657129"/>
                  <a:pt x="147156" y="607330"/>
                  <a:pt x="128870" y="598473"/>
                </a:cubicBezTo>
                <a:cubicBezTo>
                  <a:pt x="137949" y="583359"/>
                  <a:pt x="119601" y="571975"/>
                  <a:pt x="116513" y="556793"/>
                </a:cubicBezTo>
                <a:cubicBezTo>
                  <a:pt x="121944" y="543862"/>
                  <a:pt x="115534" y="538383"/>
                  <a:pt x="113103" y="527393"/>
                </a:cubicBezTo>
                <a:cubicBezTo>
                  <a:pt x="116712" y="521931"/>
                  <a:pt x="115528" y="512540"/>
                  <a:pt x="110358" y="509836"/>
                </a:cubicBezTo>
                <a:cubicBezTo>
                  <a:pt x="99665" y="515528"/>
                  <a:pt x="101869" y="482263"/>
                  <a:pt x="93922" y="480624"/>
                </a:cubicBezTo>
                <a:cubicBezTo>
                  <a:pt x="90364" y="461815"/>
                  <a:pt x="91658" y="378414"/>
                  <a:pt x="77901" y="365726"/>
                </a:cubicBezTo>
                <a:cubicBezTo>
                  <a:pt x="68104" y="327965"/>
                  <a:pt x="82000" y="270503"/>
                  <a:pt x="79978" y="254235"/>
                </a:cubicBezTo>
                <a:cubicBezTo>
                  <a:pt x="100822" y="235742"/>
                  <a:pt x="33401" y="163109"/>
                  <a:pt x="25016" y="94011"/>
                </a:cubicBezTo>
                <a:cubicBezTo>
                  <a:pt x="26229" y="84459"/>
                  <a:pt x="25686" y="79476"/>
                  <a:pt x="20299" y="77502"/>
                </a:cubicBezTo>
                <a:cubicBezTo>
                  <a:pt x="17891" y="68655"/>
                  <a:pt x="14563" y="55480"/>
                  <a:pt x="10477" y="39898"/>
                </a:cubicBezTo>
                <a:lnTo>
                  <a:pt x="0" y="1915"/>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Store Exterior - Rogers, AR Neighborhood Market - Store 3654">
            <a:extLst>
              <a:ext uri="{FF2B5EF4-FFF2-40B4-BE49-F238E27FC236}">
                <a16:creationId xmlns:a16="http://schemas.microsoft.com/office/drawing/2014/main" id="{10953267-C4BF-8259-93A3-B439361F9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 r="13569"/>
          <a:stretch/>
        </p:blipFill>
        <p:spPr bwMode="auto">
          <a:xfrm>
            <a:off x="8685973" y="4571990"/>
            <a:ext cx="3496503" cy="2286000"/>
          </a:xfrm>
          <a:custGeom>
            <a:avLst/>
            <a:gdLst/>
            <a:ahLst/>
            <a:cxnLst/>
            <a:rect l="l" t="t" r="r" b="b"/>
            <a:pathLst>
              <a:path w="3496503" h="2286000">
                <a:moveTo>
                  <a:pt x="234334" y="0"/>
                </a:moveTo>
                <a:lnTo>
                  <a:pt x="3496503" y="0"/>
                </a:lnTo>
                <a:lnTo>
                  <a:pt x="3496503" y="2286000"/>
                </a:lnTo>
                <a:lnTo>
                  <a:pt x="3613" y="2286000"/>
                </a:lnTo>
                <a:lnTo>
                  <a:pt x="4396" y="2270265"/>
                </a:lnTo>
                <a:cubicBezTo>
                  <a:pt x="4106" y="2264862"/>
                  <a:pt x="2924" y="2261078"/>
                  <a:pt x="0" y="2260767"/>
                </a:cubicBezTo>
                <a:lnTo>
                  <a:pt x="6766" y="2236182"/>
                </a:lnTo>
                <a:lnTo>
                  <a:pt x="20683" y="2223768"/>
                </a:lnTo>
                <a:cubicBezTo>
                  <a:pt x="21224" y="2219117"/>
                  <a:pt x="9918" y="2214114"/>
                  <a:pt x="9373" y="2208586"/>
                </a:cubicBezTo>
                <a:cubicBezTo>
                  <a:pt x="4738" y="2194984"/>
                  <a:pt x="10418" y="2173804"/>
                  <a:pt x="10075" y="2154649"/>
                </a:cubicBezTo>
                <a:lnTo>
                  <a:pt x="16259" y="2145853"/>
                </a:lnTo>
                <a:lnTo>
                  <a:pt x="11033" y="2117141"/>
                </a:lnTo>
                <a:lnTo>
                  <a:pt x="11986" y="2053936"/>
                </a:lnTo>
                <a:lnTo>
                  <a:pt x="10583" y="2045434"/>
                </a:lnTo>
                <a:cubicBezTo>
                  <a:pt x="11282" y="2042276"/>
                  <a:pt x="181" y="2038711"/>
                  <a:pt x="937" y="2034990"/>
                </a:cubicBezTo>
                <a:lnTo>
                  <a:pt x="15114" y="2023110"/>
                </a:lnTo>
                <a:cubicBezTo>
                  <a:pt x="15743" y="2013526"/>
                  <a:pt x="19078" y="1985878"/>
                  <a:pt x="19941" y="1977488"/>
                </a:cubicBezTo>
                <a:cubicBezTo>
                  <a:pt x="20060" y="1975917"/>
                  <a:pt x="20179" y="1974346"/>
                  <a:pt x="20296" y="1972774"/>
                </a:cubicBezTo>
                <a:lnTo>
                  <a:pt x="31316" y="1942643"/>
                </a:lnTo>
                <a:cubicBezTo>
                  <a:pt x="37425" y="1919203"/>
                  <a:pt x="50453" y="1862289"/>
                  <a:pt x="56947" y="1832134"/>
                </a:cubicBezTo>
                <a:cubicBezTo>
                  <a:pt x="52894" y="1805090"/>
                  <a:pt x="69291" y="1783336"/>
                  <a:pt x="66473" y="1761713"/>
                </a:cubicBezTo>
                <a:cubicBezTo>
                  <a:pt x="70558" y="1734434"/>
                  <a:pt x="77296" y="1712419"/>
                  <a:pt x="81460" y="1694779"/>
                </a:cubicBezTo>
                <a:cubicBezTo>
                  <a:pt x="83201" y="1691851"/>
                  <a:pt x="90092" y="1659258"/>
                  <a:pt x="91453" y="1655871"/>
                </a:cubicBezTo>
                <a:cubicBezTo>
                  <a:pt x="95191" y="1636504"/>
                  <a:pt x="95447" y="1644218"/>
                  <a:pt x="101271" y="1611464"/>
                </a:cubicBezTo>
                <a:cubicBezTo>
                  <a:pt x="107232" y="1583980"/>
                  <a:pt x="109653" y="1555768"/>
                  <a:pt x="115918" y="1525131"/>
                </a:cubicBezTo>
                <a:cubicBezTo>
                  <a:pt x="124353" y="1492600"/>
                  <a:pt x="122211" y="1473342"/>
                  <a:pt x="125775" y="1460539"/>
                </a:cubicBezTo>
                <a:cubicBezTo>
                  <a:pt x="136106" y="1433637"/>
                  <a:pt x="127852" y="1425291"/>
                  <a:pt x="126873" y="1384274"/>
                </a:cubicBezTo>
                <a:cubicBezTo>
                  <a:pt x="133737" y="1352753"/>
                  <a:pt x="131247" y="1319027"/>
                  <a:pt x="144248" y="1294980"/>
                </a:cubicBezTo>
                <a:cubicBezTo>
                  <a:pt x="143106" y="1291836"/>
                  <a:pt x="142383" y="1288469"/>
                  <a:pt x="141961" y="1284960"/>
                </a:cubicBezTo>
                <a:cubicBezTo>
                  <a:pt x="141807" y="1281537"/>
                  <a:pt x="141652" y="1278114"/>
                  <a:pt x="141497" y="1274692"/>
                </a:cubicBezTo>
                <a:lnTo>
                  <a:pt x="142074" y="1273742"/>
                </a:lnTo>
                <a:cubicBezTo>
                  <a:pt x="142731" y="1263061"/>
                  <a:pt x="144799" y="1221141"/>
                  <a:pt x="145443" y="1210604"/>
                </a:cubicBezTo>
                <a:lnTo>
                  <a:pt x="145939" y="1210516"/>
                </a:lnTo>
                <a:cubicBezTo>
                  <a:pt x="147057" y="1207748"/>
                  <a:pt x="148708" y="1200510"/>
                  <a:pt x="152146" y="1193997"/>
                </a:cubicBezTo>
                <a:cubicBezTo>
                  <a:pt x="155856" y="1183479"/>
                  <a:pt x="164871" y="1159395"/>
                  <a:pt x="168198" y="1147411"/>
                </a:cubicBezTo>
                <a:lnTo>
                  <a:pt x="183535" y="1125901"/>
                </a:lnTo>
                <a:lnTo>
                  <a:pt x="179302" y="1105015"/>
                </a:lnTo>
                <a:cubicBezTo>
                  <a:pt x="177427" y="1088995"/>
                  <a:pt x="183476" y="1087934"/>
                  <a:pt x="188150" y="1068360"/>
                </a:cubicBezTo>
                <a:cubicBezTo>
                  <a:pt x="185665" y="1058736"/>
                  <a:pt x="176420" y="1052359"/>
                  <a:pt x="180132" y="1046638"/>
                </a:cubicBezTo>
                <a:cubicBezTo>
                  <a:pt x="181056" y="1026408"/>
                  <a:pt x="198829" y="1009747"/>
                  <a:pt x="202718" y="987934"/>
                </a:cubicBezTo>
                <a:cubicBezTo>
                  <a:pt x="201197" y="962487"/>
                  <a:pt x="211172" y="952942"/>
                  <a:pt x="215291" y="929621"/>
                </a:cubicBezTo>
                <a:cubicBezTo>
                  <a:pt x="209930" y="906521"/>
                  <a:pt x="224528" y="915000"/>
                  <a:pt x="229290" y="903908"/>
                </a:cubicBezTo>
                <a:lnTo>
                  <a:pt x="230029" y="900578"/>
                </a:lnTo>
                <a:lnTo>
                  <a:pt x="228646" y="854063"/>
                </a:lnTo>
                <a:cubicBezTo>
                  <a:pt x="234851" y="848408"/>
                  <a:pt x="228954" y="820026"/>
                  <a:pt x="240038" y="824287"/>
                </a:cubicBezTo>
                <a:cubicBezTo>
                  <a:pt x="242249" y="809308"/>
                  <a:pt x="241673" y="775478"/>
                  <a:pt x="241912" y="764190"/>
                </a:cubicBezTo>
                <a:cubicBezTo>
                  <a:pt x="241766" y="761646"/>
                  <a:pt x="241619" y="759103"/>
                  <a:pt x="241473" y="756558"/>
                </a:cubicBezTo>
                <a:lnTo>
                  <a:pt x="240145" y="754270"/>
                </a:lnTo>
                <a:cubicBezTo>
                  <a:pt x="239378" y="751871"/>
                  <a:pt x="239144" y="748528"/>
                  <a:pt x="240106" y="743071"/>
                </a:cubicBezTo>
                <a:lnTo>
                  <a:pt x="240556" y="741834"/>
                </a:lnTo>
                <a:cubicBezTo>
                  <a:pt x="239764" y="738704"/>
                  <a:pt x="237828" y="696921"/>
                  <a:pt x="237972" y="678244"/>
                </a:cubicBezTo>
                <a:cubicBezTo>
                  <a:pt x="247782" y="647903"/>
                  <a:pt x="227131" y="663568"/>
                  <a:pt x="229993" y="629773"/>
                </a:cubicBezTo>
                <a:cubicBezTo>
                  <a:pt x="229544" y="591552"/>
                  <a:pt x="239252" y="564992"/>
                  <a:pt x="239462" y="539841"/>
                </a:cubicBezTo>
                <a:cubicBezTo>
                  <a:pt x="238623" y="528031"/>
                  <a:pt x="238173" y="441859"/>
                  <a:pt x="242683" y="448956"/>
                </a:cubicBezTo>
                <a:cubicBezTo>
                  <a:pt x="243255" y="418452"/>
                  <a:pt x="244219" y="373783"/>
                  <a:pt x="242896" y="356821"/>
                </a:cubicBezTo>
                <a:cubicBezTo>
                  <a:pt x="242719" y="353610"/>
                  <a:pt x="234923" y="350399"/>
                  <a:pt x="234747" y="347187"/>
                </a:cubicBezTo>
                <a:cubicBezTo>
                  <a:pt x="244704" y="325468"/>
                  <a:pt x="242593" y="337207"/>
                  <a:pt x="243310" y="314607"/>
                </a:cubicBezTo>
                <a:cubicBezTo>
                  <a:pt x="241669" y="297647"/>
                  <a:pt x="250872" y="309332"/>
                  <a:pt x="249229" y="292372"/>
                </a:cubicBezTo>
                <a:cubicBezTo>
                  <a:pt x="220320" y="258295"/>
                  <a:pt x="245189" y="235217"/>
                  <a:pt x="233505" y="189449"/>
                </a:cubicBezTo>
                <a:lnTo>
                  <a:pt x="232734" y="119205"/>
                </a:lnTo>
                <a:cubicBezTo>
                  <a:pt x="232883" y="113125"/>
                  <a:pt x="230979" y="106701"/>
                  <a:pt x="234365" y="102821"/>
                </a:cubicBezTo>
                <a:cubicBezTo>
                  <a:pt x="235226" y="89557"/>
                  <a:pt x="237218" y="59178"/>
                  <a:pt x="237903" y="39622"/>
                </a:cubicBezTo>
                <a:cubicBezTo>
                  <a:pt x="237508" y="29839"/>
                  <a:pt x="236214" y="16537"/>
                  <a:pt x="234680" y="2881"/>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Walmart store exterior">
            <a:extLst>
              <a:ext uri="{FF2B5EF4-FFF2-40B4-BE49-F238E27FC236}">
                <a16:creationId xmlns:a16="http://schemas.microsoft.com/office/drawing/2014/main" id="{AAED55E2-0686-E5BC-4B26-52A72BB6EC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3" r="12382"/>
          <a:stretch/>
        </p:blipFill>
        <p:spPr bwMode="auto">
          <a:xfrm>
            <a:off x="8687497" y="2285999"/>
            <a:ext cx="3502979" cy="2286000"/>
          </a:xfrm>
          <a:custGeom>
            <a:avLst/>
            <a:gdLst/>
            <a:ahLst/>
            <a:cxnLst/>
            <a:rect l="l" t="t" r="r" b="b"/>
            <a:pathLst>
              <a:path w="3502979" h="2286000">
                <a:moveTo>
                  <a:pt x="10089" y="0"/>
                </a:moveTo>
                <a:lnTo>
                  <a:pt x="3502979" y="0"/>
                </a:lnTo>
                <a:lnTo>
                  <a:pt x="3502979" y="2286000"/>
                </a:lnTo>
                <a:lnTo>
                  <a:pt x="154969" y="2286000"/>
                </a:lnTo>
                <a:lnTo>
                  <a:pt x="154933" y="2285999"/>
                </a:lnTo>
                <a:cubicBezTo>
                  <a:pt x="154939" y="2285919"/>
                  <a:pt x="154948" y="2285839"/>
                  <a:pt x="154956" y="2285759"/>
                </a:cubicBezTo>
                <a:lnTo>
                  <a:pt x="157817" y="2280128"/>
                </a:lnTo>
                <a:lnTo>
                  <a:pt x="152413" y="2258335"/>
                </a:lnTo>
                <a:cubicBezTo>
                  <a:pt x="150528" y="2247599"/>
                  <a:pt x="149279" y="2236301"/>
                  <a:pt x="148708" y="2224706"/>
                </a:cubicBezTo>
                <a:cubicBezTo>
                  <a:pt x="152516" y="2222105"/>
                  <a:pt x="147106" y="2213005"/>
                  <a:pt x="146036" y="2208724"/>
                </a:cubicBezTo>
                <a:cubicBezTo>
                  <a:pt x="148522" y="2208679"/>
                  <a:pt x="149715" y="2199194"/>
                  <a:pt x="147657" y="2195828"/>
                </a:cubicBezTo>
                <a:cubicBezTo>
                  <a:pt x="138768" y="2125090"/>
                  <a:pt x="161998" y="2164893"/>
                  <a:pt x="148068" y="2122444"/>
                </a:cubicBezTo>
                <a:cubicBezTo>
                  <a:pt x="147343" y="2115342"/>
                  <a:pt x="148590" y="2110013"/>
                  <a:pt x="150648" y="2105568"/>
                </a:cubicBezTo>
                <a:lnTo>
                  <a:pt x="155787" y="2097570"/>
                </a:lnTo>
                <a:lnTo>
                  <a:pt x="153954" y="2091304"/>
                </a:lnTo>
                <a:cubicBezTo>
                  <a:pt x="153810" y="2067650"/>
                  <a:pt x="159078" y="2060678"/>
                  <a:pt x="153772" y="2046915"/>
                </a:cubicBezTo>
                <a:cubicBezTo>
                  <a:pt x="164801" y="2026580"/>
                  <a:pt x="154871" y="2033427"/>
                  <a:pt x="153183" y="2017960"/>
                </a:cubicBezTo>
                <a:cubicBezTo>
                  <a:pt x="150985" y="2005758"/>
                  <a:pt x="146752" y="2028159"/>
                  <a:pt x="146128" y="2016200"/>
                </a:cubicBezTo>
                <a:cubicBezTo>
                  <a:pt x="148976" y="2003262"/>
                  <a:pt x="140132" y="2003871"/>
                  <a:pt x="143614" y="1990415"/>
                </a:cubicBezTo>
                <a:cubicBezTo>
                  <a:pt x="150276" y="1993685"/>
                  <a:pt x="142322" y="1963865"/>
                  <a:pt x="148142" y="1962939"/>
                </a:cubicBezTo>
                <a:cubicBezTo>
                  <a:pt x="139821" y="1951510"/>
                  <a:pt x="150073" y="1945769"/>
                  <a:pt x="147508" y="1930552"/>
                </a:cubicBezTo>
                <a:cubicBezTo>
                  <a:pt x="144359" y="1923385"/>
                  <a:pt x="143818" y="1918215"/>
                  <a:pt x="147206" y="1911172"/>
                </a:cubicBezTo>
                <a:cubicBezTo>
                  <a:pt x="131877" y="1878161"/>
                  <a:pt x="146519" y="1891201"/>
                  <a:pt x="140623" y="1860308"/>
                </a:cubicBezTo>
                <a:cubicBezTo>
                  <a:pt x="134425" y="1833694"/>
                  <a:pt x="130403" y="1803523"/>
                  <a:pt x="115600" y="1777782"/>
                </a:cubicBezTo>
                <a:cubicBezTo>
                  <a:pt x="111409" y="1773057"/>
                  <a:pt x="109821" y="1761456"/>
                  <a:pt x="112056" y="1751872"/>
                </a:cubicBezTo>
                <a:cubicBezTo>
                  <a:pt x="112440" y="1750225"/>
                  <a:pt x="112926" y="1748698"/>
                  <a:pt x="113499" y="1747342"/>
                </a:cubicBezTo>
                <a:cubicBezTo>
                  <a:pt x="111234" y="1725088"/>
                  <a:pt x="101120" y="1643694"/>
                  <a:pt x="98470" y="1618347"/>
                </a:cubicBezTo>
                <a:cubicBezTo>
                  <a:pt x="103856" y="1616296"/>
                  <a:pt x="94136" y="1603478"/>
                  <a:pt x="97590" y="1595269"/>
                </a:cubicBezTo>
                <a:cubicBezTo>
                  <a:pt x="100620" y="1589389"/>
                  <a:pt x="98377" y="1584128"/>
                  <a:pt x="98140" y="1577986"/>
                </a:cubicBezTo>
                <a:cubicBezTo>
                  <a:pt x="100521" y="1569894"/>
                  <a:pt x="96220" y="1543501"/>
                  <a:pt x="93133" y="1536621"/>
                </a:cubicBezTo>
                <a:cubicBezTo>
                  <a:pt x="82411" y="1520178"/>
                  <a:pt x="90374" y="1482816"/>
                  <a:pt x="82158" y="1469154"/>
                </a:cubicBezTo>
                <a:cubicBezTo>
                  <a:pt x="80954" y="1464197"/>
                  <a:pt x="80466" y="1459348"/>
                  <a:pt x="80424" y="1454586"/>
                </a:cubicBezTo>
                <a:lnTo>
                  <a:pt x="81328" y="1441264"/>
                </a:lnTo>
                <a:lnTo>
                  <a:pt x="83625" y="1437478"/>
                </a:lnTo>
                <a:cubicBezTo>
                  <a:pt x="83435" y="1434764"/>
                  <a:pt x="83246" y="1432049"/>
                  <a:pt x="83056" y="1429335"/>
                </a:cubicBezTo>
                <a:cubicBezTo>
                  <a:pt x="83172" y="1428557"/>
                  <a:pt x="83291" y="1427781"/>
                  <a:pt x="83407" y="1427003"/>
                </a:cubicBezTo>
                <a:cubicBezTo>
                  <a:pt x="84084" y="1422546"/>
                  <a:pt x="84674" y="1418148"/>
                  <a:pt x="84906" y="1413794"/>
                </a:cubicBezTo>
                <a:cubicBezTo>
                  <a:pt x="73390" y="1419520"/>
                  <a:pt x="84992" y="1377705"/>
                  <a:pt x="75678" y="1389757"/>
                </a:cubicBezTo>
                <a:cubicBezTo>
                  <a:pt x="74957" y="1366832"/>
                  <a:pt x="66282" y="1384318"/>
                  <a:pt x="74551" y="1356760"/>
                </a:cubicBezTo>
                <a:cubicBezTo>
                  <a:pt x="72160" y="1327675"/>
                  <a:pt x="66061" y="1251589"/>
                  <a:pt x="61331" y="1215246"/>
                </a:cubicBezTo>
                <a:cubicBezTo>
                  <a:pt x="48696" y="1178057"/>
                  <a:pt x="52517" y="1164292"/>
                  <a:pt x="46176" y="1138699"/>
                </a:cubicBezTo>
                <a:cubicBezTo>
                  <a:pt x="43091" y="1088911"/>
                  <a:pt x="27949" y="1091674"/>
                  <a:pt x="39077" y="1069753"/>
                </a:cubicBezTo>
                <a:cubicBezTo>
                  <a:pt x="36360" y="1036358"/>
                  <a:pt x="22533" y="1065337"/>
                  <a:pt x="27015" y="1030325"/>
                </a:cubicBezTo>
                <a:cubicBezTo>
                  <a:pt x="25199" y="1029239"/>
                  <a:pt x="7014" y="1004953"/>
                  <a:pt x="5711" y="1002694"/>
                </a:cubicBezTo>
                <a:lnTo>
                  <a:pt x="4782" y="959024"/>
                </a:lnTo>
                <a:lnTo>
                  <a:pt x="4956" y="955844"/>
                </a:lnTo>
                <a:lnTo>
                  <a:pt x="0" y="935724"/>
                </a:lnTo>
                <a:lnTo>
                  <a:pt x="396" y="935045"/>
                </a:lnTo>
                <a:cubicBezTo>
                  <a:pt x="1170" y="933065"/>
                  <a:pt x="1530" y="930734"/>
                  <a:pt x="1027" y="927619"/>
                </a:cubicBezTo>
                <a:cubicBezTo>
                  <a:pt x="2171" y="918238"/>
                  <a:pt x="7071" y="890403"/>
                  <a:pt x="7257" y="878755"/>
                </a:cubicBezTo>
                <a:cubicBezTo>
                  <a:pt x="5425" y="872157"/>
                  <a:pt x="3693" y="865113"/>
                  <a:pt x="2142" y="857732"/>
                </a:cubicBezTo>
                <a:lnTo>
                  <a:pt x="1365" y="798432"/>
                </a:lnTo>
                <a:lnTo>
                  <a:pt x="10445" y="736329"/>
                </a:lnTo>
                <a:cubicBezTo>
                  <a:pt x="10644" y="713358"/>
                  <a:pt x="14017" y="693468"/>
                  <a:pt x="11638" y="674025"/>
                </a:cubicBezTo>
                <a:cubicBezTo>
                  <a:pt x="14263" y="666128"/>
                  <a:pt x="7702" y="658684"/>
                  <a:pt x="3774" y="651467"/>
                </a:cubicBezTo>
                <a:cubicBezTo>
                  <a:pt x="5085" y="630031"/>
                  <a:pt x="18313" y="624842"/>
                  <a:pt x="13938" y="611257"/>
                </a:cubicBezTo>
                <a:cubicBezTo>
                  <a:pt x="23010" y="599213"/>
                  <a:pt x="19548" y="598502"/>
                  <a:pt x="16950" y="592841"/>
                </a:cubicBezTo>
                <a:cubicBezTo>
                  <a:pt x="16888" y="592573"/>
                  <a:pt x="16826" y="592303"/>
                  <a:pt x="16764" y="592034"/>
                </a:cubicBezTo>
                <a:lnTo>
                  <a:pt x="18062" y="590387"/>
                </a:lnTo>
                <a:lnTo>
                  <a:pt x="18662" y="586980"/>
                </a:lnTo>
                <a:cubicBezTo>
                  <a:pt x="18533" y="583880"/>
                  <a:pt x="18403" y="580781"/>
                  <a:pt x="18274" y="577681"/>
                </a:cubicBezTo>
                <a:cubicBezTo>
                  <a:pt x="18115" y="576515"/>
                  <a:pt x="17955" y="575348"/>
                  <a:pt x="17796" y="574183"/>
                </a:cubicBezTo>
                <a:cubicBezTo>
                  <a:pt x="17589" y="571773"/>
                  <a:pt x="17612" y="570172"/>
                  <a:pt x="17805" y="569065"/>
                </a:cubicBezTo>
                <a:lnTo>
                  <a:pt x="17912" y="568936"/>
                </a:lnTo>
                <a:cubicBezTo>
                  <a:pt x="17845" y="567338"/>
                  <a:pt x="29209" y="573362"/>
                  <a:pt x="29143" y="571763"/>
                </a:cubicBezTo>
                <a:cubicBezTo>
                  <a:pt x="28562" y="563674"/>
                  <a:pt x="16337" y="548181"/>
                  <a:pt x="15392" y="540689"/>
                </a:cubicBezTo>
                <a:cubicBezTo>
                  <a:pt x="21346" y="534352"/>
                  <a:pt x="14313" y="506665"/>
                  <a:pt x="25536" y="509696"/>
                </a:cubicBezTo>
                <a:cubicBezTo>
                  <a:pt x="24595" y="499588"/>
                  <a:pt x="19934" y="493475"/>
                  <a:pt x="27295" y="496878"/>
                </a:cubicBezTo>
                <a:cubicBezTo>
                  <a:pt x="27196" y="493551"/>
                  <a:pt x="27823" y="491500"/>
                  <a:pt x="28803" y="490032"/>
                </a:cubicBezTo>
                <a:lnTo>
                  <a:pt x="29265" y="489607"/>
                </a:lnTo>
                <a:cubicBezTo>
                  <a:pt x="28500" y="481587"/>
                  <a:pt x="25372" y="452075"/>
                  <a:pt x="24211" y="441905"/>
                </a:cubicBezTo>
                <a:cubicBezTo>
                  <a:pt x="23574" y="437467"/>
                  <a:pt x="22937" y="433030"/>
                  <a:pt x="22300" y="428592"/>
                </a:cubicBezTo>
                <a:lnTo>
                  <a:pt x="22699" y="427306"/>
                </a:lnTo>
                <a:lnTo>
                  <a:pt x="28219" y="418090"/>
                </a:lnTo>
                <a:cubicBezTo>
                  <a:pt x="27250" y="415121"/>
                  <a:pt x="18397" y="412494"/>
                  <a:pt x="16799" y="410365"/>
                </a:cubicBezTo>
                <a:cubicBezTo>
                  <a:pt x="25342" y="378983"/>
                  <a:pt x="17525" y="349373"/>
                  <a:pt x="19002" y="315310"/>
                </a:cubicBezTo>
                <a:cubicBezTo>
                  <a:pt x="15978" y="276813"/>
                  <a:pt x="16726" y="257569"/>
                  <a:pt x="14356" y="235298"/>
                </a:cubicBezTo>
                <a:cubicBezTo>
                  <a:pt x="14223" y="231626"/>
                  <a:pt x="13137" y="201873"/>
                  <a:pt x="17876" y="207989"/>
                </a:cubicBezTo>
                <a:cubicBezTo>
                  <a:pt x="17051" y="174826"/>
                  <a:pt x="20805" y="126304"/>
                  <a:pt x="19885" y="92237"/>
                </a:cubicBezTo>
                <a:cubicBezTo>
                  <a:pt x="31141" y="70340"/>
                  <a:pt x="10251" y="49317"/>
                  <a:pt x="12357" y="26606"/>
                </a:cubicBezTo>
                <a:cubicBezTo>
                  <a:pt x="7176" y="29713"/>
                  <a:pt x="8629" y="17064"/>
                  <a:pt x="9916" y="34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33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F655A-E6A5-56B0-5010-F1B34D8385FC}"/>
              </a:ext>
            </a:extLst>
          </p:cNvPr>
          <p:cNvSpPr>
            <a:spLocks noGrp="1"/>
          </p:cNvSpPr>
          <p:nvPr>
            <p:ph type="title"/>
          </p:nvPr>
        </p:nvSpPr>
        <p:spPr>
          <a:xfrm>
            <a:off x="131064" y="547610"/>
            <a:ext cx="2492615" cy="5567891"/>
          </a:xfrm>
        </p:spPr>
        <p:txBody>
          <a:bodyPr>
            <a:normAutofit/>
          </a:bodyPr>
          <a:lstStyle/>
          <a:p>
            <a:r>
              <a:rPr lang="en-IN" sz="5200" dirty="0"/>
              <a:t>Walmart History</a:t>
            </a:r>
          </a:p>
        </p:txBody>
      </p:sp>
      <p:graphicFrame>
        <p:nvGraphicFramePr>
          <p:cNvPr id="5" name="Content Placeholder 2">
            <a:extLst>
              <a:ext uri="{FF2B5EF4-FFF2-40B4-BE49-F238E27FC236}">
                <a16:creationId xmlns:a16="http://schemas.microsoft.com/office/drawing/2014/main" id="{C4F1FE25-4806-E155-FF6A-6604F51F1D9E}"/>
              </a:ext>
            </a:extLst>
          </p:cNvPr>
          <p:cNvGraphicFramePr>
            <a:graphicFrameLocks noGrp="1"/>
          </p:cNvGraphicFramePr>
          <p:nvPr>
            <p:ph idx="1"/>
            <p:extLst>
              <p:ext uri="{D42A27DB-BD31-4B8C-83A1-F6EECF244321}">
                <p14:modId xmlns:p14="http://schemas.microsoft.com/office/powerpoint/2010/main" val="148892426"/>
              </p:ext>
            </p:extLst>
          </p:nvPr>
        </p:nvGraphicFramePr>
        <p:xfrm>
          <a:off x="2721143" y="288485"/>
          <a:ext cx="9339793" cy="6313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448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5BF1F-76A6-9E0E-1A27-A3D98325349F}"/>
              </a:ext>
            </a:extLst>
          </p:cNvPr>
          <p:cNvSpPr>
            <a:spLocks noGrp="1"/>
          </p:cNvSpPr>
          <p:nvPr>
            <p:ph type="title"/>
          </p:nvPr>
        </p:nvSpPr>
        <p:spPr>
          <a:xfrm>
            <a:off x="5839462" y="240605"/>
            <a:ext cx="4977976" cy="1454051"/>
          </a:xfrm>
        </p:spPr>
        <p:txBody>
          <a:bodyPr>
            <a:normAutofit/>
          </a:bodyPr>
          <a:lstStyle/>
          <a:p>
            <a:pPr>
              <a:spcAft>
                <a:spcPts val="800"/>
              </a:spcAft>
            </a:pPr>
            <a:r>
              <a:rPr lang="en-IN" sz="3600" b="1" kern="100" dirty="0">
                <a:solidFill>
                  <a:schemeClr val="tx2"/>
                </a:solidFill>
                <a:effectLst/>
                <a:latin typeface="Times New Roman" panose="02020603050405020304" pitchFamily="18" charset="0"/>
                <a:ea typeface="Aptos" panose="02110004020202020204"/>
                <a:cs typeface="Times New Roman" panose="02020603050405020304" pitchFamily="18" charset="0"/>
              </a:rPr>
              <a:t>Context of the issue</a:t>
            </a:r>
            <a:endParaRPr lang="en-IN" sz="3600" kern="100" dirty="0">
              <a:solidFill>
                <a:schemeClr val="tx2"/>
              </a:solidFill>
              <a:effectLst/>
              <a:latin typeface="Aptos" panose="02110004020202020204"/>
              <a:ea typeface="Aptos" panose="02110004020202020204"/>
              <a:cs typeface="Times New Roman" panose="02020603050405020304" pitchFamily="18" charset="0"/>
            </a:endParaRPr>
          </a:p>
        </p:txBody>
      </p:sp>
      <p:pic>
        <p:nvPicPr>
          <p:cNvPr id="7" name="Graphic 6" descr="Laptop Secure">
            <a:extLst>
              <a:ext uri="{FF2B5EF4-FFF2-40B4-BE49-F238E27FC236}">
                <a16:creationId xmlns:a16="http://schemas.microsoft.com/office/drawing/2014/main" id="{830B0E96-76BF-1B13-DB0E-E8EE7B690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6651300-C82A-D6BB-D172-CD6CB6DBB522}"/>
              </a:ext>
            </a:extLst>
          </p:cNvPr>
          <p:cNvSpPr>
            <a:spLocks noGrp="1"/>
          </p:cNvSpPr>
          <p:nvPr>
            <p:ph idx="1"/>
          </p:nvPr>
        </p:nvSpPr>
        <p:spPr>
          <a:xfrm>
            <a:off x="5839462" y="1279425"/>
            <a:ext cx="6198209" cy="5144523"/>
          </a:xfrm>
        </p:spPr>
        <p:txBody>
          <a:bodyPr anchor="ctr">
            <a:normAutofit fontScale="92500" lnSpcReduction="20000"/>
          </a:bodyPr>
          <a:lstStyle/>
          <a:p>
            <a:pPr algn="just">
              <a:lnSpc>
                <a:spcPct val="120000"/>
              </a:lnSpc>
              <a:buFont typeface="Wingdings" panose="05000000000000000000" pitchFamily="2" charset="2"/>
              <a:buChar char="q"/>
            </a:pPr>
            <a:r>
              <a:rPr lang="en-IN" sz="2000" kern="100" dirty="0">
                <a:solidFill>
                  <a:schemeClr val="tx2"/>
                </a:solidFill>
                <a:effectLst/>
                <a:latin typeface="Times New Roman" panose="02020603050405020304" pitchFamily="18" charset="0"/>
                <a:ea typeface="Aptos" panose="02110004020202020204"/>
                <a:cs typeface="Times New Roman" panose="02020603050405020304" pitchFamily="18" charset="0"/>
              </a:rPr>
              <a:t>we aim to analyse the data collected by Walmart from 45 of its stores over certain time intervals. primary goal is to identify the key factors contributing to their sales. We'll investigate whether holidays, fluctuations in fuel prices, or changes in temperature have a significant impact on sales. Based on our findings, Walmart can explore alternative strategies to enhance their sales performance.</a:t>
            </a:r>
            <a:endParaRPr lang="en-IN" sz="2000" kern="100" dirty="0">
              <a:solidFill>
                <a:schemeClr val="tx2"/>
              </a:solidFill>
              <a:effectLst/>
              <a:latin typeface="Aptos" panose="02110004020202020204"/>
              <a:ea typeface="Aptos" panose="02110004020202020204"/>
              <a:cs typeface="Times New Roman" panose="02020603050405020304" pitchFamily="18" charset="0"/>
            </a:endParaRPr>
          </a:p>
          <a:p>
            <a:pPr>
              <a:lnSpc>
                <a:spcPct val="110000"/>
              </a:lnSpc>
              <a:buFont typeface="Wingdings" panose="05000000000000000000" pitchFamily="2" charset="2"/>
              <a:buChar char="q"/>
            </a:pPr>
            <a:r>
              <a:rPr lang="en-US" sz="2000" b="1" dirty="0">
                <a:solidFill>
                  <a:schemeClr val="tx2"/>
                </a:solidFill>
                <a:latin typeface="Times New Roman" panose="02020603050405020304" pitchFamily="18" charset="0"/>
                <a:cs typeface="Times New Roman" panose="02020603050405020304" pitchFamily="18" charset="0"/>
              </a:rPr>
              <a:t>The hypothesis that we are finding in this project: </a:t>
            </a:r>
          </a:p>
          <a:p>
            <a:pPr>
              <a:lnSpc>
                <a:spcPct val="110000"/>
              </a:lnSpc>
              <a:buFont typeface="Wingdings" panose="05000000000000000000" pitchFamily="2" charset="2"/>
              <a:buChar char="v"/>
            </a:pPr>
            <a:r>
              <a:rPr lang="en-US" sz="2000" dirty="0">
                <a:solidFill>
                  <a:schemeClr val="tx2"/>
                </a:solidFill>
                <a:latin typeface="Times New Roman" panose="02020603050405020304" pitchFamily="18" charset="0"/>
                <a:cs typeface="Times New Roman" panose="02020603050405020304" pitchFamily="18" charset="0"/>
              </a:rPr>
              <a:t>Does the rise in fuel prices discourage customers from visiting the store? </a:t>
            </a:r>
          </a:p>
          <a:p>
            <a:pPr>
              <a:lnSpc>
                <a:spcPct val="110000"/>
              </a:lnSpc>
              <a:buFont typeface="Wingdings" panose="05000000000000000000" pitchFamily="2" charset="2"/>
              <a:buChar char="v"/>
            </a:pPr>
            <a:r>
              <a:rPr lang="en-US" sz="2000" dirty="0">
                <a:solidFill>
                  <a:schemeClr val="tx2"/>
                </a:solidFill>
                <a:latin typeface="Times New Roman" panose="02020603050405020304" pitchFamily="18" charset="0"/>
                <a:cs typeface="Times New Roman" panose="02020603050405020304" pitchFamily="18" charset="0"/>
              </a:rPr>
              <a:t>Do the weather changes prevent the customer from visiting the store? </a:t>
            </a:r>
          </a:p>
          <a:p>
            <a:pPr>
              <a:lnSpc>
                <a:spcPct val="110000"/>
              </a:lnSpc>
              <a:buFont typeface="Wingdings" panose="05000000000000000000" pitchFamily="2" charset="2"/>
              <a:buChar char="v"/>
            </a:pPr>
            <a:r>
              <a:rPr lang="en-US" sz="2000" dirty="0">
                <a:solidFill>
                  <a:schemeClr val="tx2"/>
                </a:solidFill>
                <a:latin typeface="Times New Roman" panose="02020603050405020304" pitchFamily="18" charset="0"/>
                <a:cs typeface="Times New Roman" panose="02020603050405020304" pitchFamily="18" charset="0"/>
              </a:rPr>
              <a:t>Does the store sales increases during holidays sessions? (ex. Black Friday, </a:t>
            </a:r>
            <a:r>
              <a:rPr lang="en-US" sz="2000" dirty="0" err="1">
                <a:solidFill>
                  <a:schemeClr val="tx2"/>
                </a:solidFill>
                <a:latin typeface="Times New Roman" panose="02020603050405020304" pitchFamily="18" charset="0"/>
                <a:cs typeface="Times New Roman" panose="02020603050405020304" pitchFamily="18" charset="0"/>
              </a:rPr>
              <a:t>labour</a:t>
            </a:r>
            <a:r>
              <a:rPr lang="en-US" sz="2000" dirty="0">
                <a:solidFill>
                  <a:schemeClr val="tx2"/>
                </a:solidFill>
                <a:latin typeface="Times New Roman" panose="02020603050405020304" pitchFamily="18" charset="0"/>
                <a:cs typeface="Times New Roman" panose="02020603050405020304" pitchFamily="18" charset="0"/>
              </a:rPr>
              <a:t> day, snowfall, and Christmas </a:t>
            </a:r>
            <a:r>
              <a:rPr lang="en-US" sz="2000" dirty="0" err="1">
                <a:solidFill>
                  <a:schemeClr val="tx2"/>
                </a:solidFill>
                <a:latin typeface="Times New Roman" panose="02020603050405020304" pitchFamily="18" charset="0"/>
                <a:cs typeface="Times New Roman" panose="02020603050405020304" pitchFamily="18" charset="0"/>
              </a:rPr>
              <a:t>etc</a:t>
            </a:r>
            <a:r>
              <a:rPr lang="en-US" sz="2000" dirty="0">
                <a:solidFill>
                  <a:schemeClr val="tx2"/>
                </a:solidFill>
                <a:latin typeface="Times New Roman" panose="02020603050405020304" pitchFamily="18" charset="0"/>
                <a:cs typeface="Times New Roman" panose="02020603050405020304" pitchFamily="18" charset="0"/>
              </a:rPr>
              <a:t>) </a:t>
            </a:r>
          </a:p>
          <a:p>
            <a:pPr>
              <a:lnSpc>
                <a:spcPct val="110000"/>
              </a:lnSpc>
              <a:buFont typeface="Wingdings" panose="05000000000000000000" pitchFamily="2" charset="2"/>
              <a:buChar char="v"/>
            </a:pPr>
            <a:r>
              <a:rPr lang="en-US" sz="2000" dirty="0">
                <a:solidFill>
                  <a:schemeClr val="tx2"/>
                </a:solidFill>
                <a:latin typeface="Times New Roman" panose="02020603050405020304" pitchFamily="18" charset="0"/>
                <a:cs typeface="Times New Roman" panose="02020603050405020304" pitchFamily="18" charset="0"/>
              </a:rPr>
              <a:t>Does the level of unemployment affect store sales?</a:t>
            </a:r>
            <a:endParaRPr lang="en-IN" sz="2000" dirty="0">
              <a:solidFill>
                <a:schemeClr val="tx2"/>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97025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2" name="Group 6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6" name="Freeform: Shape 5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F82BB5B-39BF-EFD1-84AD-877B3BF03C7D}"/>
              </a:ext>
            </a:extLst>
          </p:cNvPr>
          <p:cNvSpPr>
            <a:spLocks noGrp="1"/>
          </p:cNvSpPr>
          <p:nvPr>
            <p:ph type="title"/>
          </p:nvPr>
        </p:nvSpPr>
        <p:spPr>
          <a:xfrm>
            <a:off x="640080" y="1243013"/>
            <a:ext cx="3855720" cy="4371974"/>
          </a:xfrm>
        </p:spPr>
        <p:txBody>
          <a:bodyPr>
            <a:normAutofit/>
          </a:bodyPr>
          <a:lstStyle/>
          <a:p>
            <a:r>
              <a:rPr lang="en-IN" sz="3600">
                <a:solidFill>
                  <a:schemeClr val="tx2"/>
                </a:solidFill>
              </a:rPr>
              <a:t>Data Overview and Cleaning</a:t>
            </a:r>
            <a:br>
              <a:rPr lang="en-IN" sz="3600">
                <a:solidFill>
                  <a:schemeClr val="tx2"/>
                </a:solidFill>
              </a:rPr>
            </a:br>
            <a:endParaRPr lang="en-IN" sz="3600">
              <a:solidFill>
                <a:schemeClr val="tx2"/>
              </a:solidFill>
            </a:endParaRPr>
          </a:p>
        </p:txBody>
      </p:sp>
      <p:sp>
        <p:nvSpPr>
          <p:cNvPr id="3" name="Content Placeholder 2">
            <a:extLst>
              <a:ext uri="{FF2B5EF4-FFF2-40B4-BE49-F238E27FC236}">
                <a16:creationId xmlns:a16="http://schemas.microsoft.com/office/drawing/2014/main" id="{5E5B19E8-2F79-72EC-D6F5-0236A801E2B1}"/>
              </a:ext>
            </a:extLst>
          </p:cNvPr>
          <p:cNvSpPr>
            <a:spLocks noGrp="1"/>
          </p:cNvSpPr>
          <p:nvPr>
            <p:ph idx="1"/>
          </p:nvPr>
        </p:nvSpPr>
        <p:spPr>
          <a:xfrm>
            <a:off x="5500868" y="555094"/>
            <a:ext cx="5221224" cy="5230368"/>
          </a:xfrm>
        </p:spPr>
        <p:txBody>
          <a:bodyPr anchor="ctr">
            <a:normAutofit/>
          </a:bodyPr>
          <a:lstStyle/>
          <a:p>
            <a:pPr marL="0" indent="0">
              <a:buNone/>
            </a:pPr>
            <a:r>
              <a:rPr lang="en-IN" sz="2000" b="1" dirty="0">
                <a:solidFill>
                  <a:schemeClr val="tx2"/>
                </a:solidFill>
                <a:latin typeface="Times New Roman" panose="02020603050405020304" pitchFamily="18" charset="0"/>
                <a:cs typeface="Times New Roman" panose="02020603050405020304" pitchFamily="18" charset="0"/>
              </a:rPr>
              <a:t>Dataset sources and cleaning:</a:t>
            </a:r>
          </a:p>
          <a:p>
            <a:pPr lvl="1">
              <a:buFont typeface="Courier New" panose="02070309020205020404" pitchFamily="49" charset="0"/>
              <a:buChar char="o"/>
            </a:pPr>
            <a:r>
              <a:rPr lang="en-IN" sz="1800" dirty="0">
                <a:solidFill>
                  <a:schemeClr val="tx2"/>
                </a:solidFill>
                <a:latin typeface="Times New Roman" panose="02020603050405020304" pitchFamily="18" charset="0"/>
                <a:cs typeface="Times New Roman" panose="02020603050405020304" pitchFamily="18" charset="0"/>
              </a:rPr>
              <a:t>Features (temperature, fuel price, unemployment, store size and holiday )</a:t>
            </a:r>
          </a:p>
          <a:p>
            <a:pPr lvl="1">
              <a:buFont typeface="Courier New" panose="02070309020205020404" pitchFamily="49" charset="0"/>
              <a:buChar char="o"/>
            </a:pPr>
            <a:r>
              <a:rPr lang="en-IN" sz="1800" dirty="0">
                <a:solidFill>
                  <a:schemeClr val="tx2"/>
                </a:solidFill>
                <a:latin typeface="Times New Roman" panose="02020603050405020304" pitchFamily="18" charset="0"/>
                <a:cs typeface="Times New Roman" panose="02020603050405020304" pitchFamily="18" charset="0"/>
              </a:rPr>
              <a:t>store (store type and size)</a:t>
            </a:r>
          </a:p>
          <a:p>
            <a:pPr lvl="1">
              <a:buFont typeface="Courier New" panose="02070309020205020404" pitchFamily="49" charset="0"/>
              <a:buChar char="o"/>
            </a:pPr>
            <a:r>
              <a:rPr lang="en-IN" sz="1800" dirty="0">
                <a:solidFill>
                  <a:schemeClr val="tx2"/>
                </a:solidFill>
                <a:latin typeface="Times New Roman" panose="02020603050405020304" pitchFamily="18" charset="0"/>
                <a:cs typeface="Times New Roman" panose="02020603050405020304" pitchFamily="18" charset="0"/>
              </a:rPr>
              <a:t>Train (weekly sales, department and holiday)</a:t>
            </a:r>
          </a:p>
          <a:p>
            <a:pPr marL="457200" lvl="1" indent="0">
              <a:buNone/>
            </a:pPr>
            <a:endParaRPr lang="en-IN" sz="1800" dirty="0">
              <a:solidFill>
                <a:schemeClr val="tx2"/>
              </a:solidFill>
              <a:latin typeface="Times New Roman" panose="02020603050405020304" pitchFamily="18" charset="0"/>
              <a:cs typeface="Times New Roman" panose="02020603050405020304" pitchFamily="18" charset="0"/>
            </a:endParaRP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Identify Missing Values</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Imputation</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Data Type Conversion</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Outlier Detection</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Normalization and Scaling </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Data Merging</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Removing Duplicates </a:t>
            </a:r>
          </a:p>
          <a:p>
            <a:pPr marL="457200" lvl="1" indent="0">
              <a:buNone/>
            </a:pPr>
            <a:r>
              <a:rPr lang="en-IN" sz="1800" b="1" i="0" dirty="0">
                <a:solidFill>
                  <a:schemeClr val="tx2"/>
                </a:solidFill>
                <a:effectLst/>
                <a:highlight>
                  <a:srgbClr val="FFFFFF"/>
                </a:highlight>
                <a:latin typeface="Times New Roman" panose="02020603050405020304" pitchFamily="18" charset="0"/>
                <a:cs typeface="Times New Roman" panose="02020603050405020304" pitchFamily="18" charset="0"/>
              </a:rPr>
              <a:t>Data Consistency</a:t>
            </a:r>
            <a:endParaRPr lang="en-IN"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2473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6EEB6-D0BD-D664-08D4-50F329B70C61}"/>
              </a:ext>
            </a:extLst>
          </p:cNvPr>
          <p:cNvSpPr>
            <a:spLocks noGrp="1"/>
          </p:cNvSpPr>
          <p:nvPr>
            <p:ph type="title"/>
          </p:nvPr>
        </p:nvSpPr>
        <p:spPr>
          <a:xfrm>
            <a:off x="838198" y="632269"/>
            <a:ext cx="4783697" cy="1315960"/>
          </a:xfrm>
        </p:spPr>
        <p:txBody>
          <a:bodyPr anchor="b">
            <a:normAutofit/>
          </a:bodyPr>
          <a:lstStyle/>
          <a:p>
            <a:r>
              <a:rPr lang="en-IN" sz="4000" dirty="0">
                <a:latin typeface="Times New Roman" panose="02020603050405020304" pitchFamily="18" charset="0"/>
                <a:cs typeface="Times New Roman" panose="02020603050405020304" pitchFamily="18" charset="0"/>
              </a:rPr>
              <a:t>Exploratory Data Analysis (EDA)</a:t>
            </a:r>
          </a:p>
        </p:txBody>
      </p:sp>
      <p:sp>
        <p:nvSpPr>
          <p:cNvPr id="3" name="Content Placeholder 2">
            <a:extLst>
              <a:ext uri="{FF2B5EF4-FFF2-40B4-BE49-F238E27FC236}">
                <a16:creationId xmlns:a16="http://schemas.microsoft.com/office/drawing/2014/main" id="{11227F2E-33EA-5287-A324-28A87D2244D1}"/>
              </a:ext>
            </a:extLst>
          </p:cNvPr>
          <p:cNvSpPr>
            <a:spLocks noGrp="1"/>
          </p:cNvSpPr>
          <p:nvPr>
            <p:ph idx="1"/>
          </p:nvPr>
        </p:nvSpPr>
        <p:spPr>
          <a:xfrm>
            <a:off x="838199" y="2686323"/>
            <a:ext cx="4783697" cy="3433583"/>
          </a:xfrm>
        </p:spPr>
        <p:txBody>
          <a:bodyPr>
            <a:normAutofit/>
          </a:bodyPr>
          <a:lstStyle/>
          <a:p>
            <a:pPr>
              <a:buFont typeface="Wingdings" panose="05000000000000000000" pitchFamily="2" charset="2"/>
              <a:buChar char="q"/>
            </a:pPr>
            <a:r>
              <a:rPr lang="en-IN" sz="2000" b="1" dirty="0">
                <a:effectLst/>
                <a:latin typeface="Times New Roman" panose="02020603050405020304" pitchFamily="18" charset="0"/>
                <a:ea typeface="Aptos" panose="02110004020202020204"/>
              </a:rPr>
              <a:t> </a:t>
            </a:r>
            <a:r>
              <a:rPr lang="en-IN" sz="2000" b="1" dirty="0">
                <a:latin typeface="Times New Roman" panose="02020603050405020304" pitchFamily="18" charset="0"/>
                <a:ea typeface="Aptos" panose="02110004020202020204"/>
              </a:rPr>
              <a:t>W</a:t>
            </a:r>
            <a:r>
              <a:rPr lang="en-IN" sz="2000" b="1" dirty="0">
                <a:effectLst/>
                <a:latin typeface="Times New Roman" panose="02020603050405020304" pitchFamily="18" charset="0"/>
                <a:ea typeface="Aptos" panose="02110004020202020204"/>
              </a:rPr>
              <a:t>eekly sales over different store</a:t>
            </a:r>
          </a:p>
          <a:p>
            <a:pPr marL="0" indent="0" algn="just">
              <a:buNone/>
            </a:pPr>
            <a:r>
              <a:rPr lang="en-IN" sz="2000" dirty="0">
                <a:effectLst/>
                <a:latin typeface="Times New Roman" panose="02020603050405020304" pitchFamily="18" charset="0"/>
                <a:ea typeface="Aptos" panose="02110004020202020204"/>
              </a:rPr>
              <a:t>Some stores have consistently high weekly sales, indicating strong customer traffic, good location, or effective marketing. Others with lower sales might require improvement in store management, product range, or location-based strategies</a:t>
            </a:r>
          </a:p>
          <a:p>
            <a:pPr>
              <a:buFont typeface="Wingdings" panose="05000000000000000000" pitchFamily="2" charset="2"/>
              <a:buChar char="v"/>
            </a:pPr>
            <a:endParaRPr lang="en-IN" sz="2000" b="1" dirty="0">
              <a:effectLst/>
              <a:latin typeface="Times New Roman" panose="02020603050405020304" pitchFamily="18" charset="0"/>
              <a:ea typeface="Aptos" panose="02110004020202020204"/>
            </a:endParaRPr>
          </a:p>
          <a:p>
            <a:pPr marL="0" indent="0">
              <a:buNone/>
            </a:pPr>
            <a:endParaRPr lang="en-IN" sz="2000" dirty="0"/>
          </a:p>
        </p:txBody>
      </p:sp>
      <p:pic>
        <p:nvPicPr>
          <p:cNvPr id="5" name="Picture 4" descr="A graph of different colored lines&#10;&#10;Description automatically generated">
            <a:extLst>
              <a:ext uri="{FF2B5EF4-FFF2-40B4-BE49-F238E27FC236}">
                <a16:creationId xmlns:a16="http://schemas.microsoft.com/office/drawing/2014/main" id="{A4E454DC-FD37-F54F-DAC8-BC9527A0977D}"/>
              </a:ext>
            </a:extLst>
          </p:cNvPr>
          <p:cNvPicPr>
            <a:picLocks noChangeAspect="1"/>
          </p:cNvPicPr>
          <p:nvPr/>
        </p:nvPicPr>
        <p:blipFill>
          <a:blip r:embed="rId2"/>
          <a:stretch>
            <a:fillRect/>
          </a:stretch>
        </p:blipFill>
        <p:spPr>
          <a:xfrm>
            <a:off x="5988424" y="941302"/>
            <a:ext cx="6199294" cy="5517371"/>
          </a:xfrm>
          <a:prstGeom prst="rect">
            <a:avLst/>
          </a:prstGeom>
        </p:spPr>
      </p:pic>
    </p:spTree>
    <p:extLst>
      <p:ext uri="{BB962C8B-B14F-4D97-AF65-F5344CB8AC3E}">
        <p14:creationId xmlns:p14="http://schemas.microsoft.com/office/powerpoint/2010/main" val="164162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lines&#10;&#10;Description automatically generated with medium confidence">
            <a:extLst>
              <a:ext uri="{FF2B5EF4-FFF2-40B4-BE49-F238E27FC236}">
                <a16:creationId xmlns:a16="http://schemas.microsoft.com/office/drawing/2014/main" id="{6C29B39E-3547-7E86-63EA-44A1463A72A4}"/>
              </a:ext>
            </a:extLst>
          </p:cNvPr>
          <p:cNvPicPr>
            <a:picLocks noChangeAspect="1"/>
          </p:cNvPicPr>
          <p:nvPr/>
        </p:nvPicPr>
        <p:blipFill rotWithShape="1">
          <a:blip r:embed="rId2"/>
          <a:srcRect t="6181" r="5" b="5"/>
          <a:stretch/>
        </p:blipFill>
        <p:spPr>
          <a:xfrm>
            <a:off x="557784" y="602673"/>
            <a:ext cx="3755392" cy="2766157"/>
          </a:xfrm>
          <a:prstGeom prst="rect">
            <a:avLst/>
          </a:prstGeom>
        </p:spPr>
      </p:pic>
      <p:grpSp>
        <p:nvGrpSpPr>
          <p:cNvPr id="65" name="Group 64">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66" name="Freeform: Shape 65">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9" name="Freeform: Shape 68">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with red bars&#10;&#10;Description automatically generated">
            <a:extLst>
              <a:ext uri="{FF2B5EF4-FFF2-40B4-BE49-F238E27FC236}">
                <a16:creationId xmlns:a16="http://schemas.microsoft.com/office/drawing/2014/main" id="{194764D0-319B-8E19-C0B7-E082FB97D6CC}"/>
              </a:ext>
            </a:extLst>
          </p:cNvPr>
          <p:cNvPicPr>
            <a:picLocks noChangeAspect="1"/>
          </p:cNvPicPr>
          <p:nvPr/>
        </p:nvPicPr>
        <p:blipFill rotWithShape="1">
          <a:blip r:embed="rId3"/>
          <a:srcRect l="10502" r="4476" b="-4"/>
          <a:stretch/>
        </p:blipFill>
        <p:spPr>
          <a:xfrm>
            <a:off x="950976" y="3462198"/>
            <a:ext cx="3250505" cy="2766157"/>
          </a:xfrm>
          <a:prstGeom prst="rect">
            <a:avLst/>
          </a:prstGeom>
        </p:spPr>
      </p:pic>
      <p:sp>
        <p:nvSpPr>
          <p:cNvPr id="3" name="Content Placeholder 2">
            <a:extLst>
              <a:ext uri="{FF2B5EF4-FFF2-40B4-BE49-F238E27FC236}">
                <a16:creationId xmlns:a16="http://schemas.microsoft.com/office/drawing/2014/main" id="{9427E65C-0181-9502-D02B-60DF15030D70}"/>
              </a:ext>
            </a:extLst>
          </p:cNvPr>
          <p:cNvSpPr>
            <a:spLocks noGrp="1"/>
          </p:cNvSpPr>
          <p:nvPr>
            <p:ph idx="1"/>
          </p:nvPr>
        </p:nvSpPr>
        <p:spPr>
          <a:xfrm>
            <a:off x="4667250" y="809626"/>
            <a:ext cx="6400902" cy="5251346"/>
          </a:xfrm>
        </p:spPr>
        <p:txBody>
          <a:bodyPr anchor="ctr">
            <a:normAutofit/>
          </a:bodyPr>
          <a:lstStyle/>
          <a:p>
            <a:pPr>
              <a:buFont typeface="Wingdings" panose="05000000000000000000" pitchFamily="2" charset="2"/>
              <a:buChar char="q"/>
            </a:pPr>
            <a:r>
              <a:rPr lang="en-IN" sz="2000" b="1" dirty="0">
                <a:solidFill>
                  <a:schemeClr val="tx2"/>
                </a:solidFill>
                <a:effectLst/>
                <a:latin typeface="Times New Roman" panose="02020603050405020304" pitchFamily="18" charset="0"/>
                <a:ea typeface="Aptos" panose="02110004020202020204"/>
              </a:rPr>
              <a:t>Relationship between weekly sale Vs each department</a:t>
            </a:r>
          </a:p>
          <a:p>
            <a:pPr marL="0" indent="0" algn="just">
              <a:buNone/>
            </a:pPr>
            <a:r>
              <a:rPr lang="en-IN" sz="1800" dirty="0">
                <a:solidFill>
                  <a:schemeClr val="tx2"/>
                </a:solidFill>
                <a:effectLst/>
                <a:latin typeface="Times New Roman" panose="02020603050405020304" pitchFamily="18" charset="0"/>
                <a:ea typeface="Aptos" panose="02110004020202020204"/>
              </a:rPr>
              <a:t>Some departments show higher sales spikes, indicating high-selling items, special promotions and</a:t>
            </a:r>
            <a:r>
              <a:rPr lang="en-IN" sz="1800" b="1" dirty="0">
                <a:solidFill>
                  <a:schemeClr val="tx2"/>
                </a:solidFill>
                <a:latin typeface="Times New Roman" panose="02020603050405020304" pitchFamily="18" charset="0"/>
                <a:ea typeface="Aptos" panose="02110004020202020204"/>
              </a:rPr>
              <a:t> </a:t>
            </a:r>
            <a:r>
              <a:rPr lang="en-IN" sz="1800" dirty="0">
                <a:solidFill>
                  <a:schemeClr val="tx2"/>
                </a:solidFill>
                <a:effectLst/>
                <a:latin typeface="Times New Roman" panose="02020603050405020304" pitchFamily="18" charset="0"/>
                <a:ea typeface="Aptos" panose="02110004020202020204"/>
              </a:rPr>
              <a:t>suggesting they are popular or have high-demand products.</a:t>
            </a:r>
          </a:p>
          <a:p>
            <a:pPr marL="0" indent="0">
              <a:buNone/>
            </a:pPr>
            <a:endParaRPr lang="en-IN" sz="1600" dirty="0">
              <a:solidFill>
                <a:schemeClr val="tx2"/>
              </a:solidFill>
              <a:latin typeface="Times New Roman" panose="02020603050405020304" pitchFamily="18" charset="0"/>
              <a:ea typeface="Aptos" panose="02110004020202020204"/>
            </a:endParaRPr>
          </a:p>
          <a:p>
            <a:pPr marL="0" indent="0">
              <a:buNone/>
            </a:pPr>
            <a:endParaRPr lang="en-IN" sz="1100" dirty="0">
              <a:solidFill>
                <a:schemeClr val="tx2"/>
              </a:solidFill>
              <a:effectLst/>
              <a:latin typeface="Times New Roman" panose="02020603050405020304" pitchFamily="18" charset="0"/>
              <a:ea typeface="Aptos" panose="02110004020202020204"/>
            </a:endParaRPr>
          </a:p>
          <a:p>
            <a:pPr marL="0" indent="0">
              <a:buNone/>
            </a:pPr>
            <a:endParaRPr lang="en-IN" sz="1100" dirty="0">
              <a:solidFill>
                <a:schemeClr val="tx2"/>
              </a:solidFill>
              <a:latin typeface="Times New Roman" panose="02020603050405020304" pitchFamily="18" charset="0"/>
              <a:ea typeface="Aptos" panose="02110004020202020204"/>
            </a:endParaRPr>
          </a:p>
          <a:p>
            <a:pPr marL="0" indent="0">
              <a:buNone/>
            </a:pPr>
            <a:endParaRPr lang="en-IN" sz="1100" dirty="0">
              <a:solidFill>
                <a:schemeClr val="tx2"/>
              </a:solidFill>
              <a:latin typeface="Times New Roman" panose="02020603050405020304" pitchFamily="18" charset="0"/>
              <a:ea typeface="Aptos" panose="02110004020202020204"/>
            </a:endParaRPr>
          </a:p>
          <a:p>
            <a:pPr marL="0" indent="0">
              <a:buNone/>
            </a:pPr>
            <a:endParaRPr lang="en-IN" sz="1100" dirty="0">
              <a:solidFill>
                <a:schemeClr val="tx2"/>
              </a:solidFill>
              <a:effectLst/>
              <a:latin typeface="Times New Roman" panose="02020603050405020304" pitchFamily="18" charset="0"/>
              <a:ea typeface="Aptos" panose="02110004020202020204"/>
            </a:endParaRPr>
          </a:p>
          <a:p>
            <a:pPr marL="0" indent="0">
              <a:buNone/>
            </a:pPr>
            <a:endParaRPr lang="en-IN" sz="1100" dirty="0">
              <a:solidFill>
                <a:schemeClr val="tx2"/>
              </a:solidFill>
              <a:latin typeface="Times New Roman" panose="02020603050405020304" pitchFamily="18" charset="0"/>
              <a:ea typeface="Aptos" panose="02110004020202020204"/>
            </a:endParaRPr>
          </a:p>
          <a:p>
            <a:pPr>
              <a:buFont typeface="Wingdings" panose="05000000000000000000" pitchFamily="2" charset="2"/>
              <a:buChar char="q"/>
            </a:pPr>
            <a:r>
              <a:rPr lang="en-IN" sz="2000" b="1" dirty="0">
                <a:solidFill>
                  <a:schemeClr val="tx2"/>
                </a:solidFill>
                <a:effectLst/>
                <a:latin typeface="Times New Roman" panose="02020603050405020304" pitchFamily="18" charset="0"/>
                <a:ea typeface="Aptos" panose="02110004020202020204"/>
              </a:rPr>
              <a:t>Overall sales per year</a:t>
            </a:r>
            <a:r>
              <a:rPr lang="en-IN" sz="2000" b="1" dirty="0">
                <a:solidFill>
                  <a:schemeClr val="tx2"/>
                </a:solidFill>
                <a:latin typeface="Times New Roman" panose="02020603050405020304" pitchFamily="18" charset="0"/>
                <a:ea typeface="Aptos" panose="02110004020202020204"/>
              </a:rPr>
              <a:t> </a:t>
            </a:r>
            <a:r>
              <a:rPr lang="en-IN" sz="2000" b="1" kern="100" dirty="0">
                <a:solidFill>
                  <a:schemeClr val="tx2"/>
                </a:solidFill>
                <a:effectLst/>
                <a:latin typeface="Times New Roman" panose="02020603050405020304" pitchFamily="18" charset="0"/>
                <a:ea typeface="Aptos" panose="02110004020202020204"/>
                <a:cs typeface="Times New Roman" panose="02020603050405020304" pitchFamily="18" charset="0"/>
              </a:rPr>
              <a:t>(2010, 2011 and 2012) </a:t>
            </a:r>
          </a:p>
          <a:p>
            <a:pPr marL="0" indent="0" algn="just">
              <a:buNone/>
            </a:pPr>
            <a:r>
              <a:rPr lang="en-IN" sz="1800" kern="100" dirty="0">
                <a:solidFill>
                  <a:schemeClr val="tx2"/>
                </a:solidFill>
                <a:latin typeface="Times New Roman" panose="02020603050405020304" pitchFamily="18" charset="0"/>
                <a:ea typeface="Aptos" panose="02110004020202020204"/>
                <a:cs typeface="Times New Roman" panose="02020603050405020304" pitchFamily="18" charset="0"/>
              </a:rPr>
              <a:t>T</a:t>
            </a:r>
            <a:r>
              <a:rPr lang="en-IN" sz="1800" kern="100" dirty="0">
                <a:solidFill>
                  <a:schemeClr val="tx2"/>
                </a:solidFill>
                <a:effectLst/>
                <a:latin typeface="Times New Roman" panose="02020603050405020304" pitchFamily="18" charset="0"/>
                <a:ea typeface="Aptos" panose="02110004020202020204"/>
                <a:cs typeface="Times New Roman" panose="02020603050405020304" pitchFamily="18" charset="0"/>
              </a:rPr>
              <a:t>he highest among the three years, suggesting that this year had strong performance in terms of revenue generation. Factors contributing to this peak could be seasonal trends, new product releases, or marketing campaigns that were particularly successful.</a:t>
            </a:r>
          </a:p>
          <a:p>
            <a:pPr marL="0" indent="0">
              <a:buNone/>
            </a:pPr>
            <a:endParaRPr lang="en-IN" sz="1100" dirty="0">
              <a:solidFill>
                <a:schemeClr val="tx2"/>
              </a:solidFill>
            </a:endParaRPr>
          </a:p>
        </p:txBody>
      </p:sp>
    </p:spTree>
    <p:extLst>
      <p:ext uri="{BB962C8B-B14F-4D97-AF65-F5344CB8AC3E}">
        <p14:creationId xmlns:p14="http://schemas.microsoft.com/office/powerpoint/2010/main" val="32750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3" name="Freeform: Shape 32">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D6C5CA4-2320-3C20-5FAE-99142780C522}"/>
              </a:ext>
            </a:extLst>
          </p:cNvPr>
          <p:cNvSpPr>
            <a:spLocks noGrp="1"/>
          </p:cNvSpPr>
          <p:nvPr>
            <p:ph idx="1"/>
          </p:nvPr>
        </p:nvSpPr>
        <p:spPr>
          <a:xfrm>
            <a:off x="804672" y="2827419"/>
            <a:ext cx="5126896" cy="3227626"/>
          </a:xfrm>
        </p:spPr>
        <p:txBody>
          <a:bodyPr anchor="ctr">
            <a:normAutofit/>
          </a:bodyPr>
          <a:lstStyle/>
          <a:p>
            <a:pPr>
              <a:buFont typeface="Wingdings" panose="05000000000000000000" pitchFamily="2" charset="2"/>
              <a:buChar char="q"/>
            </a:pPr>
            <a:r>
              <a:rPr lang="en-IN" sz="1800" b="1" dirty="0">
                <a:solidFill>
                  <a:schemeClr val="tx2"/>
                </a:solidFill>
                <a:effectLst/>
                <a:latin typeface="Times New Roman" panose="02020603050405020304" pitchFamily="18" charset="0"/>
                <a:ea typeface="Aptos" panose="02110004020202020204"/>
              </a:rPr>
              <a:t> Weekly sales Vs Temperature</a:t>
            </a:r>
          </a:p>
          <a:p>
            <a:pPr marL="0" indent="0">
              <a:buNone/>
            </a:pPr>
            <a:endParaRPr lang="en-IN" sz="1800" b="1" dirty="0">
              <a:solidFill>
                <a:schemeClr val="tx2"/>
              </a:solidFill>
              <a:effectLst/>
              <a:latin typeface="Times New Roman" panose="02020603050405020304" pitchFamily="18" charset="0"/>
              <a:ea typeface="Aptos" panose="02110004020202020204"/>
            </a:endParaRPr>
          </a:p>
          <a:p>
            <a:pPr marL="0" indent="0" algn="just">
              <a:buNone/>
            </a:pPr>
            <a:r>
              <a:rPr lang="en-IN" sz="1800" kern="100" dirty="0">
                <a:solidFill>
                  <a:schemeClr val="tx2"/>
                </a:solidFill>
                <a:effectLst/>
                <a:latin typeface="Times New Roman" panose="02020603050405020304" pitchFamily="18" charset="0"/>
                <a:ea typeface="Aptos" panose="02110004020202020204"/>
                <a:cs typeface="Times New Roman" panose="02020603050405020304" pitchFamily="18" charset="0"/>
              </a:rPr>
              <a:t>In general, sales appear to increase with temperature, peaking around the mid-temperature range. Sales tend to decrease as temperature reaches higher levels, suggesting that there might be an optimal temperature range for high sales. The highest sales are seen in the green zone, corresponding to mid-range temperatures (around 40 to 60 degrees). This could indicate that moderate weather conditions encourage more customer activity and higher sales.</a:t>
            </a:r>
            <a:endParaRPr lang="en-IN" sz="1800" kern="100" dirty="0">
              <a:solidFill>
                <a:schemeClr val="tx2"/>
              </a:solidFill>
              <a:effectLst/>
              <a:latin typeface="Aptos" panose="02110004020202020204"/>
              <a:ea typeface="Aptos" panose="02110004020202020204"/>
              <a:cs typeface="Times New Roman" panose="02020603050405020304" pitchFamily="18" charset="0"/>
            </a:endParaRPr>
          </a:p>
          <a:p>
            <a:pPr marL="0" indent="0">
              <a:buNone/>
            </a:pPr>
            <a:endParaRPr lang="en-IN" sz="1800" dirty="0">
              <a:solidFill>
                <a:schemeClr val="tx2"/>
              </a:solidFill>
            </a:endParaRPr>
          </a:p>
        </p:txBody>
      </p:sp>
      <p:grpSp>
        <p:nvGrpSpPr>
          <p:cNvPr id="38" name="Group 37">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9" name="Freeform: Shape 38">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graph showing different colored squares&#10;&#10;Description automatically generated">
            <a:extLst>
              <a:ext uri="{FF2B5EF4-FFF2-40B4-BE49-F238E27FC236}">
                <a16:creationId xmlns:a16="http://schemas.microsoft.com/office/drawing/2014/main" id="{0B2BF77F-DFA0-6F69-0879-A9D143ABB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931568" y="918637"/>
            <a:ext cx="6130961" cy="3816524"/>
          </a:xfrm>
          <a:prstGeom prst="rect">
            <a:avLst/>
          </a:prstGeom>
          <a:noFill/>
        </p:spPr>
      </p:pic>
      <p:sp>
        <p:nvSpPr>
          <p:cNvPr id="5" name="TextBox 4">
            <a:extLst>
              <a:ext uri="{FF2B5EF4-FFF2-40B4-BE49-F238E27FC236}">
                <a16:creationId xmlns:a16="http://schemas.microsoft.com/office/drawing/2014/main" id="{6063864F-42F1-E965-47BA-A4728148F35D}"/>
              </a:ext>
            </a:extLst>
          </p:cNvPr>
          <p:cNvSpPr txBox="1"/>
          <p:nvPr/>
        </p:nvSpPr>
        <p:spPr>
          <a:xfrm>
            <a:off x="129471" y="241529"/>
            <a:ext cx="2862072" cy="677108"/>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Correlation Analysis</a:t>
            </a:r>
          </a:p>
          <a:p>
            <a:endParaRPr lang="en-IN" dirty="0"/>
          </a:p>
        </p:txBody>
      </p:sp>
    </p:spTree>
    <p:extLst>
      <p:ext uri="{BB962C8B-B14F-4D97-AF65-F5344CB8AC3E}">
        <p14:creationId xmlns:p14="http://schemas.microsoft.com/office/powerpoint/2010/main" val="749122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1580</TotalTime>
  <Words>2682</Words>
  <Application>Microsoft Office PowerPoint</Application>
  <PresentationFormat>Widescreen</PresentationFormat>
  <Paragraphs>177</Paragraphs>
  <Slides>23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Courier New</vt:lpstr>
      <vt:lpstr>Times New Roman</vt:lpstr>
      <vt:lpstr>Wingdings</vt:lpstr>
      <vt:lpstr>Office Theme</vt:lpstr>
      <vt:lpstr>WALMART DATA ANALYSIS                           Submitted to: Jose Alvarez, BScEE, MBA                                                                                            April 2024 </vt:lpstr>
      <vt:lpstr>Research Overview</vt:lpstr>
      <vt:lpstr>Project Background</vt:lpstr>
      <vt:lpstr>Walmart History</vt:lpstr>
      <vt:lpstr>Context of the issue</vt:lpstr>
      <vt:lpstr>Data Overview and Cleaning </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Machine Learning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DATA ANALYSIS                           Submitted to: Jose Alvarez, BScEE, MBA                                                                                            April 2024</dc:title>
  <dc:creator>maruthiyogesh2472@gmail.com</dc:creator>
  <cp:lastModifiedBy>Muppiri, Yogesh</cp:lastModifiedBy>
  <cp:revision>12</cp:revision>
  <dcterms:created xsi:type="dcterms:W3CDTF">2024-04-23T08:39:37Z</dcterms:created>
  <dcterms:modified xsi:type="dcterms:W3CDTF">2024-08-26T18:50:12Z</dcterms:modified>
</cp:coreProperties>
</file>